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0" r:id="rId4"/>
    <p:sldId id="262" r:id="rId5"/>
    <p:sldId id="260" r:id="rId6"/>
    <p:sldId id="281" r:id="rId7"/>
    <p:sldId id="283" r:id="rId8"/>
    <p:sldId id="293" r:id="rId9"/>
    <p:sldId id="294" r:id="rId10"/>
    <p:sldId id="295" r:id="rId11"/>
    <p:sldId id="296" r:id="rId12"/>
    <p:sldId id="297" r:id="rId13"/>
    <p:sldId id="298" r:id="rId14"/>
    <p:sldId id="261" r:id="rId15"/>
    <p:sldId id="290" r:id="rId16"/>
    <p:sldId id="266" r:id="rId17"/>
    <p:sldId id="291" r:id="rId18"/>
    <p:sldId id="267" r:id="rId19"/>
    <p:sldId id="292" r:id="rId20"/>
    <p:sldId id="263" r:id="rId21"/>
    <p:sldId id="273" r:id="rId22"/>
    <p:sldId id="277" r:id="rId23"/>
    <p:sldId id="278" r:id="rId24"/>
    <p:sldId id="264" r:id="rId25"/>
    <p:sldId id="265" r:id="rId26"/>
    <p:sldId id="269" r:id="rId27"/>
    <p:sldId id="280" r:id="rId2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56E9A7-D7E8-43F2-8314-FF403BF24F7C}">
          <p14:sldIdLst>
            <p14:sldId id="256"/>
            <p14:sldId id="257"/>
            <p14:sldId id="270"/>
            <p14:sldId id="262"/>
            <p14:sldId id="260"/>
            <p14:sldId id="281"/>
            <p14:sldId id="283"/>
            <p14:sldId id="293"/>
            <p14:sldId id="294"/>
            <p14:sldId id="295"/>
            <p14:sldId id="296"/>
            <p14:sldId id="297"/>
            <p14:sldId id="298"/>
            <p14:sldId id="261"/>
            <p14:sldId id="290"/>
            <p14:sldId id="266"/>
            <p14:sldId id="291"/>
            <p14:sldId id="267"/>
            <p14:sldId id="292"/>
            <p14:sldId id="263"/>
            <p14:sldId id="273"/>
            <p14:sldId id="277"/>
            <p14:sldId id="278"/>
            <p14:sldId id="264"/>
            <p14:sldId id="265"/>
            <p14:sldId id="26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2D620-21B9-47A4-8F27-DBC11D242E64}" v="7" dt="2022-09-14T07:20:13.909"/>
    <p1510:client id="{A8340ACC-184C-4319-8261-316EB527D336}" v="3" dt="2022-09-13T17:46:07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1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талий Катюха" userId="6c1df68e0a41face" providerId="LiveId" clId="{A8340ACC-184C-4319-8261-316EB527D336}"/>
    <pc:docChg chg="undo custSel modSld">
      <pc:chgData name="Виталий Катюха" userId="6c1df68e0a41face" providerId="LiveId" clId="{A8340ACC-184C-4319-8261-316EB527D336}" dt="2022-09-13T17:59:34.376" v="124" actId="255"/>
      <pc:docMkLst>
        <pc:docMk/>
      </pc:docMkLst>
      <pc:sldChg chg="modSp">
        <pc:chgData name="Виталий Катюха" userId="6c1df68e0a41face" providerId="LiveId" clId="{A8340ACC-184C-4319-8261-316EB527D336}" dt="2022-09-13T17:46:07.089" v="13"/>
        <pc:sldMkLst>
          <pc:docMk/>
          <pc:sldMk cId="4280751334" sldId="260"/>
        </pc:sldMkLst>
        <pc:graphicFrameChg chg="mod">
          <ac:chgData name="Виталий Катюха" userId="6c1df68e0a41face" providerId="LiveId" clId="{A8340ACC-184C-4319-8261-316EB527D336}" dt="2022-09-13T17:46:07.089" v="13"/>
          <ac:graphicFrameMkLst>
            <pc:docMk/>
            <pc:sldMk cId="4280751334" sldId="260"/>
            <ac:graphicFrameMk id="2" creationId="{1DB8592B-CC17-4BC4-AA23-2E82C51B907F}"/>
          </ac:graphicFrameMkLst>
        </pc:graphicFrameChg>
      </pc:sldChg>
      <pc:sldChg chg="modSp mod">
        <pc:chgData name="Виталий Катюха" userId="6c1df68e0a41face" providerId="LiveId" clId="{A8340ACC-184C-4319-8261-316EB527D336}" dt="2022-09-13T17:45:46.610" v="11"/>
        <pc:sldMkLst>
          <pc:docMk/>
          <pc:sldMk cId="2622001092" sldId="281"/>
        </pc:sldMkLst>
        <pc:graphicFrameChg chg="mod modGraphic">
          <ac:chgData name="Виталий Катюха" userId="6c1df68e0a41face" providerId="LiveId" clId="{A8340ACC-184C-4319-8261-316EB527D336}" dt="2022-09-13T17:45:46.610" v="11"/>
          <ac:graphicFrameMkLst>
            <pc:docMk/>
            <pc:sldMk cId="2622001092" sldId="281"/>
            <ac:graphicFrameMk id="4" creationId="{6DB0310C-53F2-43EC-ACB4-DF68B221819C}"/>
          </ac:graphicFrameMkLst>
        </pc:graphicFrameChg>
      </pc:sldChg>
      <pc:sldChg chg="addSp delSp modSp mod setBg">
        <pc:chgData name="Виталий Катюха" userId="6c1df68e0a41face" providerId="LiveId" clId="{A8340ACC-184C-4319-8261-316EB527D336}" dt="2022-09-13T17:51:06.121" v="61" actId="20577"/>
        <pc:sldMkLst>
          <pc:docMk/>
          <pc:sldMk cId="3423526453" sldId="293"/>
        </pc:sldMkLst>
        <pc:spChg chg="mod">
          <ac:chgData name="Виталий Катюха" userId="6c1df68e0a41face" providerId="LiveId" clId="{A8340ACC-184C-4319-8261-316EB527D336}" dt="2022-09-13T17:45:01.118" v="7" actId="26606"/>
          <ac:spMkLst>
            <pc:docMk/>
            <pc:sldMk cId="3423526453" sldId="293"/>
            <ac:spMk id="2" creationId="{792C4D71-D148-42CA-B007-50D0C553755C}"/>
          </ac:spMkLst>
        </pc:spChg>
        <pc:spChg chg="mod">
          <ac:chgData name="Виталий Катюха" userId="6c1df68e0a41face" providerId="LiveId" clId="{A8340ACC-184C-4319-8261-316EB527D336}" dt="2022-09-13T17:45:01.118" v="7" actId="26606"/>
          <ac:spMkLst>
            <pc:docMk/>
            <pc:sldMk cId="3423526453" sldId="293"/>
            <ac:spMk id="3" creationId="{CADDD9F0-0ADA-4730-9B54-8D9FE134A0EF}"/>
          </ac:spMkLst>
        </pc:spChg>
        <pc:spChg chg="add del">
          <ac:chgData name="Виталий Катюха" userId="6c1df68e0a41face" providerId="LiveId" clId="{A8340ACC-184C-4319-8261-316EB527D336}" dt="2022-09-13T17:44:43.594" v="3" actId="26606"/>
          <ac:spMkLst>
            <pc:docMk/>
            <pc:sldMk cId="3423526453" sldId="293"/>
            <ac:spMk id="38" creationId="{1996130F-9AB5-4DE9-8574-3AF891C5C172}"/>
          </ac:spMkLst>
        </pc:spChg>
        <pc:spChg chg="add del">
          <ac:chgData name="Виталий Катюха" userId="6c1df68e0a41face" providerId="LiveId" clId="{A8340ACC-184C-4319-8261-316EB527D336}" dt="2022-09-13T17:44:43.594" v="3" actId="26606"/>
          <ac:spMkLst>
            <pc:docMk/>
            <pc:sldMk cId="3423526453" sldId="293"/>
            <ac:spMk id="40" creationId="{3623DEAC-F39C-45D6-86DC-1033F6429528}"/>
          </ac:spMkLst>
        </pc:spChg>
        <pc:spChg chg="add del">
          <ac:chgData name="Виталий Катюха" userId="6c1df68e0a41face" providerId="LiveId" clId="{A8340ACC-184C-4319-8261-316EB527D336}" dt="2022-09-13T17:44:43.594" v="3" actId="26606"/>
          <ac:spMkLst>
            <pc:docMk/>
            <pc:sldMk cId="3423526453" sldId="293"/>
            <ac:spMk id="42" creationId="{A692209D-B607-46C3-8560-07AF72291659}"/>
          </ac:spMkLst>
        </pc:spChg>
        <pc:spChg chg="add del">
          <ac:chgData name="Виталий Катюха" userId="6c1df68e0a41face" providerId="LiveId" clId="{A8340ACC-184C-4319-8261-316EB527D336}" dt="2022-09-13T17:44:43.594" v="3" actId="26606"/>
          <ac:spMkLst>
            <pc:docMk/>
            <pc:sldMk cId="3423526453" sldId="293"/>
            <ac:spMk id="44" creationId="{94874638-CF15-4908-BC4B-4908744D0BAF}"/>
          </ac:spMkLst>
        </pc:spChg>
        <pc:spChg chg="add del">
          <ac:chgData name="Виталий Катюха" userId="6c1df68e0a41face" providerId="LiveId" clId="{A8340ACC-184C-4319-8261-316EB527D336}" dt="2022-09-13T17:44:43.594" v="3" actId="26606"/>
          <ac:spMkLst>
            <pc:docMk/>
            <pc:sldMk cId="3423526453" sldId="293"/>
            <ac:spMk id="46" creationId="{5F1B8348-CD6E-4561-A704-C232D9A2676D}"/>
          </ac:spMkLst>
        </pc:spChg>
        <pc:spChg chg="add del">
          <ac:chgData name="Виталий Катюха" userId="6c1df68e0a41face" providerId="LiveId" clId="{A8340ACC-184C-4319-8261-316EB527D336}" dt="2022-09-13T17:44:46.033" v="5" actId="26606"/>
          <ac:spMkLst>
            <pc:docMk/>
            <pc:sldMk cId="3423526453" sldId="293"/>
            <ac:spMk id="72" creationId="{46FA917F-43A3-4FA3-A085-59D0DC397EFA}"/>
          </ac:spMkLst>
        </pc:spChg>
        <pc:spChg chg="add del">
          <ac:chgData name="Виталий Катюха" userId="6c1df68e0a41face" providerId="LiveId" clId="{A8340ACC-184C-4319-8261-316EB527D336}" dt="2022-09-13T17:44:46.033" v="5" actId="26606"/>
          <ac:spMkLst>
            <pc:docMk/>
            <pc:sldMk cId="3423526453" sldId="293"/>
            <ac:spMk id="73" creationId="{1996130F-9AB5-4DE9-8574-3AF891C5C172}"/>
          </ac:spMkLst>
        </pc:spChg>
        <pc:spChg chg="add del">
          <ac:chgData name="Виталий Катюха" userId="6c1df68e0a41face" providerId="LiveId" clId="{A8340ACC-184C-4319-8261-316EB527D336}" dt="2022-09-13T17:44:46.033" v="5" actId="26606"/>
          <ac:spMkLst>
            <pc:docMk/>
            <pc:sldMk cId="3423526453" sldId="293"/>
            <ac:spMk id="74" creationId="{9CBF007B-8C8C-4F79-B037-9F4C61F9F954}"/>
          </ac:spMkLst>
        </pc:spChg>
        <pc:spChg chg="add del">
          <ac:chgData name="Виталий Катюха" userId="6c1df68e0a41face" providerId="LiveId" clId="{A8340ACC-184C-4319-8261-316EB527D336}" dt="2022-09-13T17:44:46.033" v="5" actId="26606"/>
          <ac:spMkLst>
            <pc:docMk/>
            <pc:sldMk cId="3423526453" sldId="293"/>
            <ac:spMk id="75" creationId="{3623DEAC-F39C-45D6-86DC-1033F6429528}"/>
          </ac:spMkLst>
        </pc:spChg>
        <pc:spChg chg="add del">
          <ac:chgData name="Виталий Катюха" userId="6c1df68e0a41face" providerId="LiveId" clId="{A8340ACC-184C-4319-8261-316EB527D336}" dt="2022-09-13T17:44:46.033" v="5" actId="26606"/>
          <ac:spMkLst>
            <pc:docMk/>
            <pc:sldMk cId="3423526453" sldId="293"/>
            <ac:spMk id="76" creationId="{CADF4631-3C8F-45EE-8D19-4D3E8426B34A}"/>
          </ac:spMkLst>
        </pc:spChg>
        <pc:spChg chg="add del">
          <ac:chgData name="Виталий Катюха" userId="6c1df68e0a41face" providerId="LiveId" clId="{A8340ACC-184C-4319-8261-316EB527D336}" dt="2022-09-13T17:45:01.118" v="7" actId="26606"/>
          <ac:spMkLst>
            <pc:docMk/>
            <pc:sldMk cId="3423526453" sldId="293"/>
            <ac:spMk id="82" creationId="{1996130F-9AB5-4DE9-8574-3AF891C5C172}"/>
          </ac:spMkLst>
        </pc:spChg>
        <pc:spChg chg="add del">
          <ac:chgData name="Виталий Катюха" userId="6c1df68e0a41face" providerId="LiveId" clId="{A8340ACC-184C-4319-8261-316EB527D336}" dt="2022-09-13T17:45:01.118" v="7" actId="26606"/>
          <ac:spMkLst>
            <pc:docMk/>
            <pc:sldMk cId="3423526453" sldId="293"/>
            <ac:spMk id="83" creationId="{3623DEAC-F39C-45D6-86DC-1033F6429528}"/>
          </ac:spMkLst>
        </pc:spChg>
        <pc:spChg chg="add del">
          <ac:chgData name="Виталий Катюха" userId="6c1df68e0a41face" providerId="LiveId" clId="{A8340ACC-184C-4319-8261-316EB527D336}" dt="2022-09-13T17:45:01.118" v="7" actId="26606"/>
          <ac:spMkLst>
            <pc:docMk/>
            <pc:sldMk cId="3423526453" sldId="293"/>
            <ac:spMk id="84" creationId="{CADF4631-3C8F-45EE-8D19-4D3E8426B34A}"/>
          </ac:spMkLst>
        </pc:spChg>
        <pc:spChg chg="add del">
          <ac:chgData name="Виталий Катюха" userId="6c1df68e0a41face" providerId="LiveId" clId="{A8340ACC-184C-4319-8261-316EB527D336}" dt="2022-09-13T17:45:01.118" v="7" actId="26606"/>
          <ac:spMkLst>
            <pc:docMk/>
            <pc:sldMk cId="3423526453" sldId="293"/>
            <ac:spMk id="88" creationId="{46FA917F-43A3-4FA3-A085-59D0DC397EFA}"/>
          </ac:spMkLst>
        </pc:spChg>
        <pc:spChg chg="add del">
          <ac:chgData name="Виталий Катюха" userId="6c1df68e0a41face" providerId="LiveId" clId="{A8340ACC-184C-4319-8261-316EB527D336}" dt="2022-09-13T17:45:01.118" v="7" actId="26606"/>
          <ac:spMkLst>
            <pc:docMk/>
            <pc:sldMk cId="3423526453" sldId="293"/>
            <ac:spMk id="89" creationId="{9CBF007B-8C8C-4F79-B037-9F4C61F9F954}"/>
          </ac:spMkLst>
        </pc:spChg>
        <pc:grpChg chg="add del">
          <ac:chgData name="Виталий Катюха" userId="6c1df68e0a41face" providerId="LiveId" clId="{A8340ACC-184C-4319-8261-316EB527D336}" dt="2022-09-13T17:44:43.594" v="3" actId="26606"/>
          <ac:grpSpMkLst>
            <pc:docMk/>
            <pc:sldMk cId="3423526453" sldId="293"/>
            <ac:grpSpMk id="10" creationId="{166BF9EE-F7AC-4FA5-AC7E-001B3A642F75}"/>
          </ac:grpSpMkLst>
        </pc:grpChg>
        <pc:grpChg chg="add del">
          <ac:chgData name="Виталий Катюха" userId="6c1df68e0a41face" providerId="LiveId" clId="{A8340ACC-184C-4319-8261-316EB527D336}" dt="2022-09-13T17:44:43.594" v="3" actId="26606"/>
          <ac:grpSpMkLst>
            <pc:docMk/>
            <pc:sldMk cId="3423526453" sldId="293"/>
            <ac:grpSpMk id="24" creationId="{E312DBA5-56D8-42B2-BA94-28168C2A6703}"/>
          </ac:grpSpMkLst>
        </pc:grpChg>
        <pc:grpChg chg="add del">
          <ac:chgData name="Виталий Катюха" userId="6c1df68e0a41face" providerId="LiveId" clId="{A8340ACC-184C-4319-8261-316EB527D336}" dt="2022-09-13T17:44:46.033" v="5" actId="26606"/>
          <ac:grpSpMkLst>
            <pc:docMk/>
            <pc:sldMk cId="3423526453" sldId="293"/>
            <ac:grpSpMk id="57" creationId="{166BF9EE-F7AC-4FA5-AC7E-001B3A642F75}"/>
          </ac:grpSpMkLst>
        </pc:grpChg>
        <pc:grpChg chg="add del">
          <ac:chgData name="Виталий Катюха" userId="6c1df68e0a41face" providerId="LiveId" clId="{A8340ACC-184C-4319-8261-316EB527D336}" dt="2022-09-13T17:44:46.033" v="5" actId="26606"/>
          <ac:grpSpMkLst>
            <pc:docMk/>
            <pc:sldMk cId="3423526453" sldId="293"/>
            <ac:grpSpMk id="58" creationId="{6A54B62D-FC5C-4E1A-8D8B-279576FE5379}"/>
          </ac:grpSpMkLst>
        </pc:grpChg>
        <pc:grpChg chg="add del">
          <ac:chgData name="Виталий Катюха" userId="6c1df68e0a41face" providerId="LiveId" clId="{A8340ACC-184C-4319-8261-316EB527D336}" dt="2022-09-13T17:44:46.033" v="5" actId="26606"/>
          <ac:grpSpMkLst>
            <pc:docMk/>
            <pc:sldMk cId="3423526453" sldId="293"/>
            <ac:grpSpMk id="71" creationId="{E312DBA5-56D8-42B2-BA94-28168C2A6703}"/>
          </ac:grpSpMkLst>
        </pc:grpChg>
        <pc:grpChg chg="add del">
          <ac:chgData name="Виталий Катюха" userId="6c1df68e0a41face" providerId="LiveId" clId="{A8340ACC-184C-4319-8261-316EB527D336}" dt="2022-09-13T17:44:46.033" v="5" actId="26606"/>
          <ac:grpSpMkLst>
            <pc:docMk/>
            <pc:sldMk cId="3423526453" sldId="293"/>
            <ac:grpSpMk id="77" creationId="{F291099C-17EE-4E0E-B096-C79975050035}"/>
          </ac:grpSpMkLst>
        </pc:grpChg>
        <pc:grpChg chg="add del">
          <ac:chgData name="Виталий Катюха" userId="6c1df68e0a41face" providerId="LiveId" clId="{A8340ACC-184C-4319-8261-316EB527D336}" dt="2022-09-13T17:45:01.118" v="7" actId="26606"/>
          <ac:grpSpMkLst>
            <pc:docMk/>
            <pc:sldMk cId="3423526453" sldId="293"/>
            <ac:grpSpMk id="80" creationId="{166BF9EE-F7AC-4FA5-AC7E-001B3A642F75}"/>
          </ac:grpSpMkLst>
        </pc:grpChg>
        <pc:grpChg chg="add del">
          <ac:chgData name="Виталий Катюха" userId="6c1df68e0a41face" providerId="LiveId" clId="{A8340ACC-184C-4319-8261-316EB527D336}" dt="2022-09-13T17:45:01.118" v="7" actId="26606"/>
          <ac:grpSpMkLst>
            <pc:docMk/>
            <pc:sldMk cId="3423526453" sldId="293"/>
            <ac:grpSpMk id="81" creationId="{E312DBA5-56D8-42B2-BA94-28168C2A6703}"/>
          </ac:grpSpMkLst>
        </pc:grpChg>
        <pc:grpChg chg="add del">
          <ac:chgData name="Виталий Катюха" userId="6c1df68e0a41face" providerId="LiveId" clId="{A8340ACC-184C-4319-8261-316EB527D336}" dt="2022-09-13T17:45:01.118" v="7" actId="26606"/>
          <ac:grpSpMkLst>
            <pc:docMk/>
            <pc:sldMk cId="3423526453" sldId="293"/>
            <ac:grpSpMk id="85" creationId="{F291099C-17EE-4E0E-B096-C79975050035}"/>
          </ac:grpSpMkLst>
        </pc:grpChg>
        <pc:grpChg chg="add del">
          <ac:chgData name="Виталий Катюха" userId="6c1df68e0a41face" providerId="LiveId" clId="{A8340ACC-184C-4319-8261-316EB527D336}" dt="2022-09-13T17:45:01.118" v="7" actId="26606"/>
          <ac:grpSpMkLst>
            <pc:docMk/>
            <pc:sldMk cId="3423526453" sldId="293"/>
            <ac:grpSpMk id="87" creationId="{6A54B62D-FC5C-4E1A-8D8B-279576FE5379}"/>
          </ac:grpSpMkLst>
        </pc:grpChg>
        <pc:graphicFrameChg chg="add mod modGraphic">
          <ac:chgData name="Виталий Катюха" userId="6c1df68e0a41face" providerId="LiveId" clId="{A8340ACC-184C-4319-8261-316EB527D336}" dt="2022-09-13T17:51:06.121" v="61" actId="20577"/>
          <ac:graphicFrameMkLst>
            <pc:docMk/>
            <pc:sldMk cId="3423526453" sldId="293"/>
            <ac:graphicFrameMk id="5" creationId="{F05DFF70-7188-8D22-DE98-24747134A979}"/>
          </ac:graphicFrameMkLst>
        </pc:graphicFrameChg>
      </pc:sldChg>
      <pc:sldChg chg="modSp mod">
        <pc:chgData name="Виталий Катюха" userId="6c1df68e0a41face" providerId="LiveId" clId="{A8340ACC-184C-4319-8261-316EB527D336}" dt="2022-09-13T17:52:28.544" v="79" actId="122"/>
        <pc:sldMkLst>
          <pc:docMk/>
          <pc:sldMk cId="1614548382" sldId="294"/>
        </pc:sldMkLst>
        <pc:graphicFrameChg chg="mod modGraphic">
          <ac:chgData name="Виталий Катюха" userId="6c1df68e0a41face" providerId="LiveId" clId="{A8340ACC-184C-4319-8261-316EB527D336}" dt="2022-09-13T17:52:28.544" v="79" actId="122"/>
          <ac:graphicFrameMkLst>
            <pc:docMk/>
            <pc:sldMk cId="1614548382" sldId="294"/>
            <ac:graphicFrameMk id="4" creationId="{B0C0A652-3A53-01DB-F20A-F274962DBA41}"/>
          </ac:graphicFrameMkLst>
        </pc:graphicFrameChg>
      </pc:sldChg>
      <pc:sldChg chg="modSp mod">
        <pc:chgData name="Виталий Катюха" userId="6c1df68e0a41face" providerId="LiveId" clId="{A8340ACC-184C-4319-8261-316EB527D336}" dt="2022-09-13T17:54:45.799" v="95" actId="14734"/>
        <pc:sldMkLst>
          <pc:docMk/>
          <pc:sldMk cId="2290165294" sldId="295"/>
        </pc:sldMkLst>
        <pc:graphicFrameChg chg="mod modGraphic">
          <ac:chgData name="Виталий Катюха" userId="6c1df68e0a41face" providerId="LiveId" clId="{A8340ACC-184C-4319-8261-316EB527D336}" dt="2022-09-13T17:54:45.799" v="95" actId="14734"/>
          <ac:graphicFrameMkLst>
            <pc:docMk/>
            <pc:sldMk cId="2290165294" sldId="295"/>
            <ac:graphicFrameMk id="5" creationId="{D3246149-049B-AD4C-6283-CB62571ADF7D}"/>
          </ac:graphicFrameMkLst>
        </pc:graphicFrameChg>
      </pc:sldChg>
      <pc:sldChg chg="modSp mod">
        <pc:chgData name="Виталий Катюха" userId="6c1df68e0a41face" providerId="LiveId" clId="{A8340ACC-184C-4319-8261-316EB527D336}" dt="2022-09-13T17:55:48.498" v="103" actId="255"/>
        <pc:sldMkLst>
          <pc:docMk/>
          <pc:sldMk cId="3478347195" sldId="296"/>
        </pc:sldMkLst>
        <pc:graphicFrameChg chg="mod modGraphic">
          <ac:chgData name="Виталий Катюха" userId="6c1df68e0a41face" providerId="LiveId" clId="{A8340ACC-184C-4319-8261-316EB527D336}" dt="2022-09-13T17:55:48.498" v="103" actId="255"/>
          <ac:graphicFrameMkLst>
            <pc:docMk/>
            <pc:sldMk cId="3478347195" sldId="296"/>
            <ac:graphicFrameMk id="4" creationId="{7EE5FD59-DFC3-4289-7CB1-0DB38546A19A}"/>
          </ac:graphicFrameMkLst>
        </pc:graphicFrameChg>
      </pc:sldChg>
      <pc:sldChg chg="modSp mod">
        <pc:chgData name="Виталий Катюха" userId="6c1df68e0a41face" providerId="LiveId" clId="{A8340ACC-184C-4319-8261-316EB527D336}" dt="2022-09-13T17:57:08.521" v="114" actId="6549"/>
        <pc:sldMkLst>
          <pc:docMk/>
          <pc:sldMk cId="3756473158" sldId="297"/>
        </pc:sldMkLst>
        <pc:graphicFrameChg chg="mod modGraphic">
          <ac:chgData name="Виталий Катюха" userId="6c1df68e0a41face" providerId="LiveId" clId="{A8340ACC-184C-4319-8261-316EB527D336}" dt="2022-09-13T17:57:08.521" v="114" actId="6549"/>
          <ac:graphicFrameMkLst>
            <pc:docMk/>
            <pc:sldMk cId="3756473158" sldId="297"/>
            <ac:graphicFrameMk id="5" creationId="{03C1203C-4710-1774-4B51-CA33C31F4D70}"/>
          </ac:graphicFrameMkLst>
        </pc:graphicFrameChg>
      </pc:sldChg>
      <pc:sldChg chg="modSp mod">
        <pc:chgData name="Виталий Катюха" userId="6c1df68e0a41face" providerId="LiveId" clId="{A8340ACC-184C-4319-8261-316EB527D336}" dt="2022-09-13T17:59:34.376" v="124" actId="255"/>
        <pc:sldMkLst>
          <pc:docMk/>
          <pc:sldMk cId="1241043737" sldId="298"/>
        </pc:sldMkLst>
        <pc:graphicFrameChg chg="mod modGraphic">
          <ac:chgData name="Виталий Катюха" userId="6c1df68e0a41face" providerId="LiveId" clId="{A8340ACC-184C-4319-8261-316EB527D336}" dt="2022-09-13T17:59:34.376" v="124" actId="255"/>
          <ac:graphicFrameMkLst>
            <pc:docMk/>
            <pc:sldMk cId="1241043737" sldId="298"/>
            <ac:graphicFrameMk id="4" creationId="{A26F237E-EEFC-AE52-CE46-E4AE750E8B28}"/>
          </ac:graphicFrameMkLst>
        </pc:graphicFrameChg>
      </pc:sldChg>
    </pc:docChg>
  </pc:docChgLst>
  <pc:docChgLst>
    <pc:chgData name="Виталий Катюха" userId="6c1df68e0a41face" providerId="LiveId" clId="{7DB2D620-21B9-47A4-8F27-DBC11D242E64}"/>
    <pc:docChg chg="undo custSel addSld modSld modSection">
      <pc:chgData name="Виталий Катюха" userId="6c1df68e0a41face" providerId="LiveId" clId="{7DB2D620-21B9-47A4-8F27-DBC11D242E64}" dt="2022-09-14T07:31:24.953" v="356" actId="20577"/>
      <pc:docMkLst>
        <pc:docMk/>
      </pc:docMkLst>
      <pc:sldChg chg="modSp mod">
        <pc:chgData name="Виталий Катюха" userId="6c1df68e0a41face" providerId="LiveId" clId="{7DB2D620-21B9-47A4-8F27-DBC11D242E64}" dt="2022-09-13T14:00:25.960" v="59" actId="20577"/>
        <pc:sldMkLst>
          <pc:docMk/>
          <pc:sldMk cId="4280751334" sldId="260"/>
        </pc:sldMkLst>
        <pc:graphicFrameChg chg="modGraphic">
          <ac:chgData name="Виталий Катюха" userId="6c1df68e0a41face" providerId="LiveId" clId="{7DB2D620-21B9-47A4-8F27-DBC11D242E64}" dt="2022-09-13T14:00:25.960" v="59" actId="20577"/>
          <ac:graphicFrameMkLst>
            <pc:docMk/>
            <pc:sldMk cId="4280751334" sldId="260"/>
            <ac:graphicFrameMk id="2" creationId="{1DB8592B-CC17-4BC4-AA23-2E82C51B907F}"/>
          </ac:graphicFrameMkLst>
        </pc:graphicFrameChg>
      </pc:sldChg>
      <pc:sldChg chg="modSp mod">
        <pc:chgData name="Виталий Катюха" userId="6c1df68e0a41face" providerId="LiveId" clId="{7DB2D620-21B9-47A4-8F27-DBC11D242E64}" dt="2022-09-14T07:22:17.548" v="233" actId="20577"/>
        <pc:sldMkLst>
          <pc:docMk/>
          <pc:sldMk cId="2622001092" sldId="281"/>
        </pc:sldMkLst>
        <pc:graphicFrameChg chg="mod modGraphic">
          <ac:chgData name="Виталий Катюха" userId="6c1df68e0a41face" providerId="LiveId" clId="{7DB2D620-21B9-47A4-8F27-DBC11D242E64}" dt="2022-09-14T07:22:17.548" v="233" actId="20577"/>
          <ac:graphicFrameMkLst>
            <pc:docMk/>
            <pc:sldMk cId="2622001092" sldId="281"/>
            <ac:graphicFrameMk id="4" creationId="{6DB0310C-53F2-43EC-ACB4-DF68B221819C}"/>
          </ac:graphicFrameMkLst>
        </pc:graphicFrameChg>
      </pc:sldChg>
      <pc:sldChg chg="modSp mod">
        <pc:chgData name="Виталий Катюха" userId="6c1df68e0a41face" providerId="LiveId" clId="{7DB2D620-21B9-47A4-8F27-DBC11D242E64}" dt="2022-09-14T07:31:24.953" v="356" actId="20577"/>
        <pc:sldMkLst>
          <pc:docMk/>
          <pc:sldMk cId="1709416989" sldId="283"/>
        </pc:sldMkLst>
        <pc:graphicFrameChg chg="modGraphic">
          <ac:chgData name="Виталий Катюха" userId="6c1df68e0a41face" providerId="LiveId" clId="{7DB2D620-21B9-47A4-8F27-DBC11D242E64}" dt="2022-09-14T07:31:24.953" v="356" actId="20577"/>
          <ac:graphicFrameMkLst>
            <pc:docMk/>
            <pc:sldMk cId="1709416989" sldId="283"/>
            <ac:graphicFrameMk id="4" creationId="{16ACED53-DE08-47B6-B276-ED00D0AE98F1}"/>
          </ac:graphicFrameMkLst>
        </pc:graphicFrameChg>
      </pc:sldChg>
      <pc:sldChg chg="addSp delSp modSp add mod">
        <pc:chgData name="Виталий Катюха" userId="6c1df68e0a41face" providerId="LiveId" clId="{7DB2D620-21B9-47A4-8F27-DBC11D242E64}" dt="2022-09-13T13:56:17.456" v="6"/>
        <pc:sldMkLst>
          <pc:docMk/>
          <pc:sldMk cId="1241043737" sldId="298"/>
        </pc:sldMkLst>
        <pc:spChg chg="mod">
          <ac:chgData name="Виталий Катюха" userId="6c1df68e0a41face" providerId="LiveId" clId="{7DB2D620-21B9-47A4-8F27-DBC11D242E64}" dt="2022-09-13T13:56:02.666" v="4"/>
          <ac:spMkLst>
            <pc:docMk/>
            <pc:sldMk cId="1241043737" sldId="298"/>
            <ac:spMk id="2" creationId="{792C4D71-D148-42CA-B007-50D0C553755C}"/>
          </ac:spMkLst>
        </pc:spChg>
        <pc:graphicFrameChg chg="add mod">
          <ac:chgData name="Виталий Катюха" userId="6c1df68e0a41face" providerId="LiveId" clId="{7DB2D620-21B9-47A4-8F27-DBC11D242E64}" dt="2022-09-13T13:56:17.456" v="6"/>
          <ac:graphicFrameMkLst>
            <pc:docMk/>
            <pc:sldMk cId="1241043737" sldId="298"/>
            <ac:graphicFrameMk id="4" creationId="{A26F237E-EEFC-AE52-CE46-E4AE750E8B28}"/>
          </ac:graphicFrameMkLst>
        </pc:graphicFrameChg>
        <pc:graphicFrameChg chg="del">
          <ac:chgData name="Виталий Катюха" userId="6c1df68e0a41face" providerId="LiveId" clId="{7DB2D620-21B9-47A4-8F27-DBC11D242E64}" dt="2022-09-13T13:56:08.701" v="5" actId="478"/>
          <ac:graphicFrameMkLst>
            <pc:docMk/>
            <pc:sldMk cId="1241043737" sldId="298"/>
            <ac:graphicFrameMk id="5" creationId="{03C1203C-4710-1774-4B51-CA33C31F4D7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47B92-BA62-4533-944F-45C47C1EE2F3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4CC9-5376-4A14-AAFA-7586138FC1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25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559-597F-48F9-99FD-C584CDF69C2F}" type="datetime1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209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44C8-F1CA-4721-B127-D93D6CDB9BDB}" type="datetime1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72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40A8-0C51-4C10-8C90-81488008D83E}" type="datetime1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66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723-329C-456E-B84C-ABF91F5C77B1}" type="datetime1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39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9D4E-DA21-437B-9708-E13257C53BAD}" type="datetime1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52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1BAA-AC51-4528-953A-440F7EFD6FCB}" type="datetime1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87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5D2-434E-47D0-A815-27D3170CC80C}" type="datetime1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6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5634-CAB0-4F9F-8B42-CCA2C792D614}" type="datetime1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8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1DFD-52B5-49D7-8E8B-ED260B7C27C3}" type="datetime1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543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74FD-FD4B-4BC2-8439-1EF1F27F3711}" type="datetime1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9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844A-5571-4298-B50B-72FD48503924}" type="datetime1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1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47C-83F8-4A8F-AA93-F7406CC87CC5}" type="datetime1">
              <a:rPr lang="uk-UA" smtClean="0"/>
              <a:t>14.09.2022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41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64FC-292F-43A7-91C7-B3DF6279C80F}" type="datetime1">
              <a:rPr lang="uk-UA" smtClean="0"/>
              <a:t>14.09.2022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8D32-1C40-4F34-9212-29EE283972E6}" type="datetime1">
              <a:rPr lang="uk-UA" smtClean="0"/>
              <a:t>14.09.2022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27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089-E250-44E6-8B65-E66DC0401B1D}" type="datetime1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41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C8D3-6872-46AB-B571-E50033B9E651}" type="datetime1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52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24EC-EEE1-4212-AA84-BA75067CEEC6}" type="datetime1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КНП "Вінницька міська клінічна лікарня №3"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B13434-9C0C-4002-99A9-6296A8953B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8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75C99-6E78-4129-8351-03A0997AB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626" y="244642"/>
            <a:ext cx="11316747" cy="6368715"/>
          </a:xfrm>
        </p:spPr>
        <p:txBody>
          <a:bodyPr anchor="ctr">
            <a:norm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 РОЗВИТКУ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КНП «ВІННИЦЬКА МІСЬКА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КЛІНІЧНА ЛІКАРНЯ №3»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0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C4D71-D148-42CA-B007-50D0C553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6" y="271017"/>
            <a:ext cx="11704320" cy="528797"/>
          </a:xfrm>
        </p:spPr>
        <p:txBody>
          <a:bodyPr>
            <a:noAutofit/>
          </a:bodyPr>
          <a:lstStyle/>
          <a:p>
            <a:pPr indent="449567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Прогноз надходження по Пакетам медичних гарантій</a:t>
            </a:r>
            <a:r>
              <a:rPr lang="uk-UA" sz="1000" dirty="0">
                <a:effectLst/>
              </a:rPr>
              <a:t/>
            </a:r>
            <a:br>
              <a:rPr lang="uk-UA" sz="100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Комунального некомерційного підприємства «Вінницька міська клінічна лікарня №3» </a:t>
            </a:r>
            <a:r>
              <a:rPr lang="uk-UA" sz="1000" dirty="0">
                <a:effectLst/>
              </a:rPr>
              <a:t/>
            </a:r>
            <a:br>
              <a:rPr lang="uk-UA" sz="100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4 місяці 2022 рік складає:</a:t>
            </a:r>
            <a:endParaRPr lang="ru-RU" sz="1600" dirty="0">
              <a:effectLst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DDD9F0-0ADA-4730-9B54-8D9FE13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D3246149-049B-AD4C-6283-CB62571AD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58168"/>
              </p:ext>
            </p:extLst>
          </p:nvPr>
        </p:nvGraphicFramePr>
        <p:xfrm>
          <a:off x="531813" y="1306286"/>
          <a:ext cx="11346153" cy="54511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17573">
                  <a:extLst>
                    <a:ext uri="{9D8B030D-6E8A-4147-A177-3AD203B41FA5}">
                      <a16:colId xmlns:a16="http://schemas.microsoft.com/office/drawing/2014/main" val="3169090671"/>
                    </a:ext>
                  </a:extLst>
                </a:gridCol>
                <a:gridCol w="3326208">
                  <a:extLst>
                    <a:ext uri="{9D8B030D-6E8A-4147-A177-3AD203B41FA5}">
                      <a16:colId xmlns:a16="http://schemas.microsoft.com/office/drawing/2014/main" val="805440096"/>
                    </a:ext>
                  </a:extLst>
                </a:gridCol>
                <a:gridCol w="1394812">
                  <a:extLst>
                    <a:ext uri="{9D8B030D-6E8A-4147-A177-3AD203B41FA5}">
                      <a16:colId xmlns:a16="http://schemas.microsoft.com/office/drawing/2014/main" val="1423287142"/>
                    </a:ext>
                  </a:extLst>
                </a:gridCol>
                <a:gridCol w="1287345">
                  <a:extLst>
                    <a:ext uri="{9D8B030D-6E8A-4147-A177-3AD203B41FA5}">
                      <a16:colId xmlns:a16="http://schemas.microsoft.com/office/drawing/2014/main" val="2842560450"/>
                    </a:ext>
                  </a:extLst>
                </a:gridCol>
                <a:gridCol w="1179860">
                  <a:extLst>
                    <a:ext uri="{9D8B030D-6E8A-4147-A177-3AD203B41FA5}">
                      <a16:colId xmlns:a16="http://schemas.microsoft.com/office/drawing/2014/main" val="607807225"/>
                    </a:ext>
                  </a:extLst>
                </a:gridCol>
                <a:gridCol w="1179860">
                  <a:extLst>
                    <a:ext uri="{9D8B030D-6E8A-4147-A177-3AD203B41FA5}">
                      <a16:colId xmlns:a16="http://schemas.microsoft.com/office/drawing/2014/main" val="2581473579"/>
                    </a:ext>
                  </a:extLst>
                </a:gridCol>
                <a:gridCol w="1179860">
                  <a:extLst>
                    <a:ext uri="{9D8B030D-6E8A-4147-A177-3AD203B41FA5}">
                      <a16:colId xmlns:a16="http://schemas.microsoft.com/office/drawing/2014/main" val="681319712"/>
                    </a:ext>
                  </a:extLst>
                </a:gridCol>
                <a:gridCol w="1180635">
                  <a:extLst>
                    <a:ext uri="{9D8B030D-6E8A-4147-A177-3AD203B41FA5}">
                      <a16:colId xmlns:a16="http://schemas.microsoft.com/office/drawing/2014/main" val="994391178"/>
                    </a:ext>
                  </a:extLst>
                </a:gridCol>
              </a:tblGrid>
              <a:tr h="53809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effectLst/>
                        </a:rPr>
                        <a:t>№ Пакету</a:t>
                      </a:r>
                      <a:endParaRPr lang="uk-UA" sz="160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Назва Пакету</a:t>
                      </a:r>
                      <a:endParaRPr lang="uk-UA" sz="160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Надійшло всього за 8 місяців</a:t>
                      </a:r>
                      <a:endParaRPr lang="ru-RU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Заплановані надходження за 4 місяці</a:t>
                      </a:r>
                      <a:endParaRPr lang="ru-RU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</a:rPr>
                        <a:t>вересень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</a:rPr>
                        <a:t>жовтень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</a:rPr>
                        <a:t>листопад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</a:rPr>
                        <a:t>грудень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extLst>
                  <a:ext uri="{0D108BD9-81ED-4DB2-BD59-A6C34878D82A}">
                    <a16:rowId xmlns:a16="http://schemas.microsoft.com/office/drawing/2014/main" val="2798163782"/>
                  </a:ext>
                </a:extLst>
              </a:tr>
              <a:tr h="62262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Хірургічні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операції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у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стаціонарних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умовах</a:t>
                      </a:r>
                      <a:endParaRPr lang="ru-RU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1 958 371,78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1 063 001,76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265 750,44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265 750,44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265 750,44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265 750,44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extLst>
                  <a:ext uri="{0D108BD9-81ED-4DB2-BD59-A6C34878D82A}">
                    <a16:rowId xmlns:a16="http://schemas.microsoft.com/office/drawing/2014/main" val="2885884522"/>
                  </a:ext>
                </a:extLst>
              </a:tr>
              <a:tr h="78429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Стаціонарна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допомога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без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проведення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хірургічних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операцій</a:t>
                      </a:r>
                      <a:endParaRPr lang="ru-RU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3 286 706,88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1 660 497,72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415 124,43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415 124,43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415 124,43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415 124,43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extLst>
                  <a:ext uri="{0D108BD9-81ED-4DB2-BD59-A6C34878D82A}">
                    <a16:rowId xmlns:a16="http://schemas.microsoft.com/office/drawing/2014/main" val="3466343881"/>
                  </a:ext>
                </a:extLst>
              </a:tr>
              <a:tr h="101078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Стаціонарна медична допомога пацієнтам з гострою респіраторною хворобою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COVID – 19, 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спричиненою </a:t>
                      </a: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</a:rPr>
                        <a:t>короновірусом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SARS-CoV-2</a:t>
                      </a:r>
                      <a:endParaRPr lang="en-US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39 230 986,17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24 855 155,20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6 213 788,80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6 213 788,80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6 213 788,80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6 213 788,80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extLst>
                  <a:ext uri="{0D108BD9-81ED-4DB2-BD59-A6C34878D82A}">
                    <a16:rowId xmlns:a16="http://schemas.microsoft.com/office/drawing/2014/main" val="4193571475"/>
                  </a:ext>
                </a:extLst>
              </a:tr>
              <a:tr h="100357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Профілактика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діагностика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спостереження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лікування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реабілітація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пацієнтів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амбулаторних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умовах</a:t>
                      </a:r>
                      <a:endParaRPr lang="ru-RU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4 304 095,20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2 152 047,60</a:t>
                      </a:r>
                      <a:endParaRPr lang="uk-UA" sz="1200" b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effectLst/>
                        </a:rPr>
                        <a:t> </a:t>
                      </a: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extLst>
                  <a:ext uri="{0D108BD9-81ED-4DB2-BD59-A6C34878D82A}">
                    <a16:rowId xmlns:a16="http://schemas.microsoft.com/office/drawing/2014/main" val="3746679928"/>
                  </a:ext>
                </a:extLst>
              </a:tr>
              <a:tr h="52499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Стаціонарна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паліативна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медична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допомога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endParaRPr lang="ru-RU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5 026 824,00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2 513 412,00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628 353,00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628 353,00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628 353,00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628 353,00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extLst>
                  <a:ext uri="{0D108BD9-81ED-4DB2-BD59-A6C34878D82A}">
                    <a16:rowId xmlns:a16="http://schemas.microsoft.com/office/drawing/2014/main" val="3989965922"/>
                  </a:ext>
                </a:extLst>
              </a:tr>
              <a:tr h="44816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uk-UA" sz="160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Інтерни</a:t>
                      </a:r>
                      <a:endParaRPr lang="uk-UA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15 860,00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48 312,00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12 078,00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effectLst/>
                        </a:rPr>
                        <a:t>12 078,00</a:t>
                      </a:r>
                      <a:endParaRPr lang="uk-UA" sz="1200" b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12 078,00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</a:rPr>
                        <a:t>12 078,00</a:t>
                      </a:r>
                      <a:endParaRPr lang="uk-UA" sz="1200" b="0" dirty="0">
                        <a:effectLst/>
                      </a:endParaRPr>
                    </a:p>
                  </a:txBody>
                  <a:tcPr marL="59768" marR="59768" marT="0" marB="0" anchor="ctr"/>
                </a:tc>
                <a:extLst>
                  <a:ext uri="{0D108BD9-81ED-4DB2-BD59-A6C34878D82A}">
                    <a16:rowId xmlns:a16="http://schemas.microsoft.com/office/drawing/2014/main" val="3178044034"/>
                  </a:ext>
                </a:extLst>
              </a:tr>
              <a:tr h="51860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ВСЬОГО</a:t>
                      </a:r>
                      <a:endParaRPr lang="uk-UA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53 822 844,03</a:t>
                      </a:r>
                      <a:endParaRPr lang="uk-UA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32 292 426,29</a:t>
                      </a:r>
                      <a:endParaRPr lang="uk-UA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8 073 106,57</a:t>
                      </a:r>
                      <a:endParaRPr lang="uk-UA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8 073 106,57</a:t>
                      </a:r>
                      <a:endParaRPr lang="uk-UA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8 073 106,57</a:t>
                      </a:r>
                      <a:endParaRPr lang="uk-UA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8 073 106,57</a:t>
                      </a:r>
                      <a:endParaRPr lang="uk-UA" sz="1200" b="1" dirty="0">
                        <a:effectLst/>
                      </a:endParaRPr>
                    </a:p>
                  </a:txBody>
                  <a:tcPr marL="59768" marR="59768" marT="0" marB="0" anchor="ctr"/>
                </a:tc>
                <a:extLst>
                  <a:ext uri="{0D108BD9-81ED-4DB2-BD59-A6C34878D82A}">
                    <a16:rowId xmlns:a16="http://schemas.microsoft.com/office/drawing/2014/main" val="1934649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16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C4D71-D148-42CA-B007-50D0C553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6" y="271017"/>
            <a:ext cx="11704320" cy="528797"/>
          </a:xfrm>
        </p:spPr>
        <p:txBody>
          <a:bodyPr>
            <a:noAutofit/>
          </a:bodyPr>
          <a:lstStyle/>
          <a:p>
            <a:pPr indent="449567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Прогнозовані фактичні витрати </a:t>
            </a:r>
            <a:r>
              <a:rPr lang="uk-UA" sz="1000" dirty="0">
                <a:effectLst/>
              </a:rPr>
              <a:t/>
            </a:r>
            <a:br>
              <a:rPr lang="uk-UA" sz="100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Комунального некомерційного підприємства «Вінницька міська клінічна лікарня №3» </a:t>
            </a:r>
            <a:r>
              <a:rPr lang="uk-UA" sz="1000" dirty="0">
                <a:effectLst/>
              </a:rPr>
              <a:t/>
            </a:r>
            <a:br>
              <a:rPr lang="uk-UA" sz="100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4 місяці 2022 рік складає:</a:t>
            </a:r>
            <a:endParaRPr lang="ru-RU" sz="1600" dirty="0">
              <a:effectLst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DDD9F0-0ADA-4730-9B54-8D9FE13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7EE5FD59-DFC3-4289-7CB1-0DB38546A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54644"/>
              </p:ext>
            </p:extLst>
          </p:nvPr>
        </p:nvGraphicFramePr>
        <p:xfrm>
          <a:off x="373226" y="1316579"/>
          <a:ext cx="11704320" cy="527040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31291">
                  <a:extLst>
                    <a:ext uri="{9D8B030D-6E8A-4147-A177-3AD203B41FA5}">
                      <a16:colId xmlns:a16="http://schemas.microsoft.com/office/drawing/2014/main" val="970234712"/>
                    </a:ext>
                  </a:extLst>
                </a:gridCol>
                <a:gridCol w="3390000">
                  <a:extLst>
                    <a:ext uri="{9D8B030D-6E8A-4147-A177-3AD203B41FA5}">
                      <a16:colId xmlns:a16="http://schemas.microsoft.com/office/drawing/2014/main" val="3636611534"/>
                    </a:ext>
                  </a:extLst>
                </a:gridCol>
                <a:gridCol w="1355840">
                  <a:extLst>
                    <a:ext uri="{9D8B030D-6E8A-4147-A177-3AD203B41FA5}">
                      <a16:colId xmlns:a16="http://schemas.microsoft.com/office/drawing/2014/main" val="1700302673"/>
                    </a:ext>
                  </a:extLst>
                </a:gridCol>
                <a:gridCol w="1355840">
                  <a:extLst>
                    <a:ext uri="{9D8B030D-6E8A-4147-A177-3AD203B41FA5}">
                      <a16:colId xmlns:a16="http://schemas.microsoft.com/office/drawing/2014/main" val="4127777500"/>
                    </a:ext>
                  </a:extLst>
                </a:gridCol>
                <a:gridCol w="1242638">
                  <a:extLst>
                    <a:ext uri="{9D8B030D-6E8A-4147-A177-3AD203B41FA5}">
                      <a16:colId xmlns:a16="http://schemas.microsoft.com/office/drawing/2014/main" val="1803679864"/>
                    </a:ext>
                  </a:extLst>
                </a:gridCol>
                <a:gridCol w="1242638">
                  <a:extLst>
                    <a:ext uri="{9D8B030D-6E8A-4147-A177-3AD203B41FA5}">
                      <a16:colId xmlns:a16="http://schemas.microsoft.com/office/drawing/2014/main" val="1166998747"/>
                    </a:ext>
                  </a:extLst>
                </a:gridCol>
                <a:gridCol w="1243435">
                  <a:extLst>
                    <a:ext uri="{9D8B030D-6E8A-4147-A177-3AD203B41FA5}">
                      <a16:colId xmlns:a16="http://schemas.microsoft.com/office/drawing/2014/main" val="617898964"/>
                    </a:ext>
                  </a:extLst>
                </a:gridCol>
                <a:gridCol w="1242638">
                  <a:extLst>
                    <a:ext uri="{9D8B030D-6E8A-4147-A177-3AD203B41FA5}">
                      <a16:colId xmlns:a16="http://schemas.microsoft.com/office/drawing/2014/main" val="3908494870"/>
                    </a:ext>
                  </a:extLst>
                </a:gridCol>
              </a:tblGrid>
              <a:tr h="66548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КЕКВ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Статті витрат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Всього витрат за 8 місяців</a:t>
                      </a:r>
                      <a:endParaRPr lang="ru-RU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Заплановані витрати за 4 місяці</a:t>
                      </a:r>
                      <a:endParaRPr lang="ru-RU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вересень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жовтень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листопад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грудень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3949364333"/>
                  </a:ext>
                </a:extLst>
              </a:tr>
              <a:tr h="55701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2111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Оплата праці</a:t>
                      </a:r>
                      <a:endParaRPr lang="uk-UA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26 395 907,83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14 765 345,85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3 600 000,00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3 628 177,88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3 736 567,97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3 800 600,00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77459846"/>
                  </a:ext>
                </a:extLst>
              </a:tr>
              <a:tr h="55701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2120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Нарахування на оплату праці</a:t>
                      </a:r>
                      <a:endParaRPr lang="uk-UA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5 391 411,43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3 005 978,09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700 000,00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770 016,07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762 159,86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773 802,16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370389676"/>
                  </a:ext>
                </a:extLst>
              </a:tr>
              <a:tr h="55701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2210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Предмети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матеріали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обладнання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інвентар</a:t>
                      </a:r>
                      <a:endParaRPr lang="ru-RU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408 382,86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191 000,00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45 000,00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26 000,00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45 000,00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75 000,00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67956820"/>
                  </a:ext>
                </a:extLst>
              </a:tr>
              <a:tr h="55701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2220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Медикаменти та перев’язувальні матеріали</a:t>
                      </a:r>
                      <a:endParaRPr lang="uk-UA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2 400 271,89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3 600 000,00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800 000,00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800 000,00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1 000 000,00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1 000 000,00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146703451"/>
                  </a:ext>
                </a:extLst>
              </a:tr>
              <a:tr h="65160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2230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Продукти харчування</a:t>
                      </a:r>
                      <a:endParaRPr lang="uk-UA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422 392,42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324 624,69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53 827,10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65 047,59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65 100,00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140 650,00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1533498080"/>
                  </a:ext>
                </a:extLst>
              </a:tr>
              <a:tr h="431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2240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Оплата послуг (крім комунальних)</a:t>
                      </a:r>
                      <a:endParaRPr lang="uk-UA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593 656,07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424 000,00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120 000,00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87 000,00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87 000,00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130 000,00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3805278938"/>
                  </a:ext>
                </a:extLst>
              </a:tr>
              <a:tr h="431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2710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Виплата пенсій і допомоги</a:t>
                      </a:r>
                      <a:endParaRPr lang="uk-UA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81 534,36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55 658,12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11 414,53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11 414,53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11 414,53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21 414,53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2207650464"/>
                  </a:ext>
                </a:extLst>
              </a:tr>
              <a:tr h="431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3210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Капітальні видатки</a:t>
                      </a:r>
                      <a:endParaRPr lang="uk-UA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298 000,00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1 000 000,00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70 000,00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930 000,00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1583024913"/>
                  </a:ext>
                </a:extLst>
              </a:tr>
              <a:tr h="43131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РАЗОМ</a:t>
                      </a:r>
                      <a:endParaRPr lang="uk-UA" sz="1200" b="1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35 991 556,86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23 366 606,75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5 400 241,63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6 317 656,07</a:t>
                      </a:r>
                      <a:endParaRPr lang="uk-UA" sz="120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5 707 242,36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5 941 466,69</a:t>
                      </a:r>
                      <a:endParaRPr lang="uk-UA" sz="1200" dirty="0">
                        <a:effectLst/>
                      </a:endParaRPr>
                    </a:p>
                  </a:txBody>
                  <a:tcPr marL="61282" marR="61282" marT="0" marB="0" anchor="ctr"/>
                </a:tc>
                <a:extLst>
                  <a:ext uri="{0D108BD9-81ED-4DB2-BD59-A6C34878D82A}">
                    <a16:rowId xmlns:a16="http://schemas.microsoft.com/office/drawing/2014/main" val="375657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4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C4D71-D148-42CA-B007-50D0C553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6" y="271017"/>
            <a:ext cx="11704320" cy="528797"/>
          </a:xfrm>
        </p:spPr>
        <p:txBody>
          <a:bodyPr>
            <a:noAutofit/>
          </a:bodyPr>
          <a:lstStyle/>
          <a:p>
            <a:pPr indent="449567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Фактичне надходження позабюджетних коштів </a:t>
            </a:r>
            <a:r>
              <a:rPr lang="uk-UA" sz="1000" dirty="0">
                <a:effectLst/>
              </a:rPr>
              <a:t/>
            </a:r>
            <a:br>
              <a:rPr lang="uk-UA" sz="100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Комунального некомерційного підприємства «Вінницька міська клінічна лікарня №3» </a:t>
            </a:r>
            <a:r>
              <a:rPr lang="uk-UA" sz="1000" dirty="0">
                <a:effectLst/>
              </a:rPr>
              <a:t/>
            </a:r>
            <a:br>
              <a:rPr lang="uk-UA" sz="100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8 місяців 2022 рік складає:</a:t>
            </a:r>
            <a:r>
              <a:rPr lang="uk-UA" sz="1000" dirty="0">
                <a:effectLst/>
              </a:rPr>
              <a:t/>
            </a:r>
            <a:br>
              <a:rPr lang="uk-UA" sz="1000" dirty="0">
                <a:effectLst/>
              </a:rPr>
            </a:br>
            <a:endParaRPr lang="ru-RU" sz="1600" dirty="0">
              <a:effectLst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DDD9F0-0ADA-4730-9B54-8D9FE13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12</a:t>
            </a:fld>
            <a:endParaRPr lang="uk-UA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3C1203C-4710-1774-4B51-CA33C31F4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96533"/>
              </p:ext>
            </p:extLst>
          </p:nvPr>
        </p:nvGraphicFramePr>
        <p:xfrm>
          <a:off x="373226" y="1316579"/>
          <a:ext cx="11704320" cy="532605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42998">
                  <a:extLst>
                    <a:ext uri="{9D8B030D-6E8A-4147-A177-3AD203B41FA5}">
                      <a16:colId xmlns:a16="http://schemas.microsoft.com/office/drawing/2014/main" val="1922105256"/>
                    </a:ext>
                  </a:extLst>
                </a:gridCol>
                <a:gridCol w="8079041">
                  <a:extLst>
                    <a:ext uri="{9D8B030D-6E8A-4147-A177-3AD203B41FA5}">
                      <a16:colId xmlns:a16="http://schemas.microsoft.com/office/drawing/2014/main" val="4007944103"/>
                    </a:ext>
                  </a:extLst>
                </a:gridCol>
                <a:gridCol w="2882281">
                  <a:extLst>
                    <a:ext uri="{9D8B030D-6E8A-4147-A177-3AD203B41FA5}">
                      <a16:colId xmlns:a16="http://schemas.microsoft.com/office/drawing/2014/main" val="2425694355"/>
                    </a:ext>
                  </a:extLst>
                </a:gridCol>
              </a:tblGrid>
              <a:tr h="49298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endParaRPr lang="uk-UA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Назва надходжень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Надійшло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всього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 за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8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місяців</a:t>
                      </a:r>
                      <a:endParaRPr lang="ru-RU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686772566"/>
                  </a:ext>
                </a:extLst>
              </a:tr>
              <a:tr h="66585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Виручка від реалізації продукції (товарів, робіт, послуг)</a:t>
                      </a:r>
                      <a:endParaRPr lang="ru-RU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276 991,86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4199444371"/>
                  </a:ext>
                </a:extLst>
              </a:tr>
              <a:tr h="47499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</a:rPr>
                        <a:t>Кошти від реалізації майна</a:t>
                      </a:r>
                      <a:endParaRPr lang="uk-UA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6 912,00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1190747992"/>
                  </a:ext>
                </a:extLst>
              </a:tr>
              <a:tr h="59139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Кошти від орендної плати орендарів</a:t>
                      </a:r>
                      <a:endParaRPr lang="ru-RU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573 251,61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3975099645"/>
                  </a:ext>
                </a:extLst>
              </a:tr>
              <a:tr h="58711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Благодійні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внески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 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грошовій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формі</a:t>
                      </a:r>
                      <a:endParaRPr lang="ru-RU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736 360,48</a:t>
                      </a:r>
                      <a:endParaRPr lang="uk-UA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3116853564"/>
                  </a:ext>
                </a:extLst>
              </a:tr>
              <a:tr h="5614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Благодійні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внески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 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натуральній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формі</a:t>
                      </a:r>
                      <a:endParaRPr lang="ru-RU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763 817,92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1918614230"/>
                  </a:ext>
                </a:extLst>
              </a:tr>
              <a:tr h="4792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Нарахування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відсотків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 на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залишок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коштів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 на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рахунку</a:t>
                      </a:r>
                      <a:endParaRPr lang="ru-RU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609 949,38</a:t>
                      </a:r>
                      <a:endParaRPr lang="uk-UA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4235372697"/>
                  </a:ext>
                </a:extLst>
              </a:tr>
              <a:tr h="86272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Кошти отримані від надання послуг (палати, стажування інтернів, відшкодування від страхової компанії) та реалізації майна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14 866,70</a:t>
                      </a:r>
                      <a:endParaRPr lang="uk-UA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1199429342"/>
                  </a:ext>
                </a:extLst>
              </a:tr>
              <a:tr h="5546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ВСЬОГО</a:t>
                      </a:r>
                      <a:endParaRPr lang="uk-UA" sz="1800">
                        <a:effectLst/>
                      </a:endParaRPr>
                    </a:p>
                  </a:txBody>
                  <a:tcPr marL="67969" marR="679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2 982 149,95</a:t>
                      </a:r>
                      <a:endParaRPr lang="uk-UA" sz="1800" dirty="0">
                        <a:effectLst/>
                      </a:endParaRPr>
                    </a:p>
                  </a:txBody>
                  <a:tcPr marL="67969" marR="67969" marT="0" marB="0" anchor="ctr"/>
                </a:tc>
                <a:extLst>
                  <a:ext uri="{0D108BD9-81ED-4DB2-BD59-A6C34878D82A}">
                    <a16:rowId xmlns:a16="http://schemas.microsoft.com/office/drawing/2014/main" val="357220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47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C4D71-D148-42CA-B007-50D0C553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6" y="271017"/>
            <a:ext cx="11704320" cy="528797"/>
          </a:xfrm>
        </p:spPr>
        <p:txBody>
          <a:bodyPr>
            <a:noAutofit/>
          </a:bodyPr>
          <a:lstStyle/>
          <a:p>
            <a:pPr indent="449567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Фактичні витрати</a:t>
            </a:r>
            <a:r>
              <a:rPr lang="uk-UA" sz="800" dirty="0">
                <a:effectLst/>
              </a:rPr>
              <a:t/>
            </a:r>
            <a:br>
              <a:rPr lang="uk-UA" sz="80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Комунального некомерційного підприємства «Вінницька міська клінічна лікарня №3» </a:t>
            </a:r>
            <a:r>
              <a:rPr lang="uk-UA" sz="800" dirty="0">
                <a:effectLst/>
              </a:rPr>
              <a:t/>
            </a:r>
            <a:br>
              <a:rPr lang="uk-UA" sz="80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8 місяців 2022 рік складає:</a:t>
            </a:r>
            <a:r>
              <a:rPr lang="uk-UA" sz="1000" dirty="0">
                <a:effectLst/>
              </a:rPr>
              <a:t/>
            </a:r>
            <a:br>
              <a:rPr lang="uk-UA" sz="1000" dirty="0">
                <a:effectLst/>
              </a:rPr>
            </a:br>
            <a:endParaRPr lang="ru-RU" sz="1600" dirty="0">
              <a:effectLst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DDD9F0-0ADA-4730-9B54-8D9FE13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13</a:t>
            </a:fld>
            <a:endParaRPr lang="uk-UA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A26F237E-EEFC-AE52-CE46-E4AE750E8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88607"/>
              </p:ext>
            </p:extLst>
          </p:nvPr>
        </p:nvGraphicFramePr>
        <p:xfrm>
          <a:off x="531812" y="1316580"/>
          <a:ext cx="11449981" cy="52704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09020">
                  <a:extLst>
                    <a:ext uri="{9D8B030D-6E8A-4147-A177-3AD203B41FA5}">
                      <a16:colId xmlns:a16="http://schemas.microsoft.com/office/drawing/2014/main" val="1309772883"/>
                    </a:ext>
                  </a:extLst>
                </a:gridCol>
                <a:gridCol w="6473325">
                  <a:extLst>
                    <a:ext uri="{9D8B030D-6E8A-4147-A177-3AD203B41FA5}">
                      <a16:colId xmlns:a16="http://schemas.microsoft.com/office/drawing/2014/main" val="1211193737"/>
                    </a:ext>
                  </a:extLst>
                </a:gridCol>
                <a:gridCol w="4067636">
                  <a:extLst>
                    <a:ext uri="{9D8B030D-6E8A-4147-A177-3AD203B41FA5}">
                      <a16:colId xmlns:a16="http://schemas.microsoft.com/office/drawing/2014/main" val="3019280007"/>
                    </a:ext>
                  </a:extLst>
                </a:gridCol>
              </a:tblGrid>
              <a:tr h="53792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</a:rPr>
                        <a:t>КЕКВ</a:t>
                      </a:r>
                      <a:endParaRPr lang="uk-UA" sz="1800" dirty="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Статті витрат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Всього витрат за 8 місяців</a:t>
                      </a:r>
                      <a:endParaRPr lang="ru-RU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4145174458"/>
                  </a:ext>
                </a:extLst>
              </a:tr>
              <a:tr h="43086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2111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</a:rPr>
                        <a:t>Оплата праці</a:t>
                      </a:r>
                      <a:endParaRPr lang="uk-UA" sz="1800" dirty="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220 973,49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773309241"/>
                  </a:ext>
                </a:extLst>
              </a:tr>
              <a:tr h="48796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2120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Нарахування на оплату праці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42 573,96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2857325363"/>
                  </a:ext>
                </a:extLst>
              </a:tr>
              <a:tr h="63337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2210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Предмети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матеріали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обладнання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</a:rPr>
                        <a:t>інвентар</a:t>
                      </a:r>
                      <a:endParaRPr lang="ru-RU" sz="1800" dirty="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426 836,23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2795273262"/>
                  </a:ext>
                </a:extLst>
              </a:tr>
              <a:tr h="61823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2220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Медикаменти та перев’язувальні матеріали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122 638,84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1606024838"/>
                  </a:ext>
                </a:extLst>
              </a:tr>
              <a:tr h="56379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2230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Продукти харчування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97 315,07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1577474284"/>
                  </a:ext>
                </a:extLst>
              </a:tr>
              <a:tr h="49956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2240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Оплата послуг (крім комунальних)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231 018,38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457639239"/>
                  </a:ext>
                </a:extLst>
              </a:tr>
              <a:tr h="49956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2270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Оплата комунальних послуг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83 129,48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4158748564"/>
                  </a:ext>
                </a:extLst>
              </a:tr>
              <a:tr h="49956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3210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Капітальні видатки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106 116,53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1826804411"/>
                  </a:ext>
                </a:extLst>
              </a:tr>
              <a:tr h="49956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</a:rPr>
                        <a:t>РАЗОМ</a:t>
                      </a:r>
                      <a:endParaRPr lang="uk-UA" sz="1800">
                        <a:effectLst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1 330 601,98</a:t>
                      </a:r>
                      <a:endParaRPr lang="uk-UA" sz="1800" dirty="0">
                        <a:effectLst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301615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04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1553294" y="387672"/>
            <a:ext cx="965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 сторони закладу: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CC682E-D3F2-4DCF-B4B1-6784C6FE6D82}"/>
              </a:ext>
            </a:extLst>
          </p:cNvPr>
          <p:cNvSpPr txBox="1"/>
          <p:nvPr/>
        </p:nvSpPr>
        <p:spPr>
          <a:xfrm>
            <a:off x="1553294" y="961080"/>
            <a:ext cx="105025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b="1" dirty="0" err="1"/>
              <a:t>Багатопрофільність</a:t>
            </a:r>
            <a:r>
              <a:rPr lang="uk-UA" sz="2400" b="1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400"/>
              <a:t>Відділення «</a:t>
            </a:r>
            <a:r>
              <a:rPr lang="uk-UA" sz="2400" err="1"/>
              <a:t>Хоспіс</a:t>
            </a:r>
            <a:r>
              <a:rPr lang="uk-UA" sz="2400"/>
              <a:t>» розраховано на 70 ліжок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400"/>
              <a:t>Відділення терапії з ПІТ розрахована на 30 ліжок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400"/>
              <a:t>Відділення терапії розраховано на 30 ліжок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400"/>
              <a:t>МЦМХО розраховано на 20 ліжок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400"/>
              <a:t>АДВ з багатопрофільним прийомом лікарів-спеціалістів вторинної ланки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400"/>
              <a:t>Розгорнута сітка допоміжних служб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/>
              <a:t>Розташування</a:t>
            </a:r>
            <a:r>
              <a:rPr lang="uk-UA" sz="2400"/>
              <a:t> – централізована будівля з повною відповідністю ДБН</a:t>
            </a:r>
            <a:r>
              <a:rPr lang="uk-UA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/>
              <a:t>Впровадження</a:t>
            </a:r>
            <a:r>
              <a:rPr lang="uk-UA" sz="2400"/>
              <a:t> – лікарня є клінічною базою ВНМУ ім. М.І. Пирогова, що дає змогу швидкого запровадження найновітніших технологій діагностики та лікування.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/>
              <a:t>Устаткування</a:t>
            </a:r>
            <a:r>
              <a:rPr lang="uk-UA" sz="2400"/>
              <a:t> –</a:t>
            </a:r>
            <a:r>
              <a:rPr lang="uk-UA" sz="2400" dirty="0"/>
              <a:t>оновлена матеріально-технічна база закладу на 65%</a:t>
            </a:r>
            <a:r>
              <a:rPr lang="uk-UA" sz="2400"/>
              <a:t> найсучаснішим обладнанням.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D59F68-7418-4FE8-A29C-1B14898A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95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здание, внешний, земля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6ACCA4DA-9116-4688-8857-137686BC3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-3" b="-3"/>
          <a:stretch/>
        </p:blipFill>
        <p:spPr>
          <a:xfrm>
            <a:off x="192526" y="550518"/>
            <a:ext cx="5799477" cy="2783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F01D2499-685F-4388-BC69-505EF1BFB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-3" b="-3"/>
          <a:stretch/>
        </p:blipFill>
        <p:spPr>
          <a:xfrm>
            <a:off x="6191622" y="550517"/>
            <a:ext cx="5796945" cy="27834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462288FB-8C14-429D-AE8E-9D4CE39AA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0" b="3"/>
          <a:stretch/>
        </p:blipFill>
        <p:spPr>
          <a:xfrm>
            <a:off x="196714" y="3514856"/>
            <a:ext cx="5799477" cy="279262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нутренний, окно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B99D81C-9D61-45AB-8CB7-3D6C4D51D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1743" b="3"/>
          <a:stretch/>
        </p:blipFill>
        <p:spPr>
          <a:xfrm>
            <a:off x="6195810" y="3514855"/>
            <a:ext cx="5796945" cy="279262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9FFD54-6218-4EC5-A41B-F8D35372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2B13434-9C0C-4002-99A9-6296A8953BB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0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C682E-D3F2-4DCF-B4B1-6784C6FE6D82}"/>
              </a:ext>
            </a:extLst>
          </p:cNvPr>
          <p:cNvSpPr txBox="1"/>
          <p:nvPr/>
        </p:nvSpPr>
        <p:spPr>
          <a:xfrm>
            <a:off x="1689418" y="970344"/>
            <a:ext cx="105025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uk-UA" sz="2600" b="1" dirty="0"/>
              <a:t>Орієнтованість</a:t>
            </a:r>
            <a:r>
              <a:rPr lang="uk-UA" sz="2600" dirty="0"/>
              <a:t> – на покращення інфраструктури та менеджменту медичного підприємства.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uk-UA" sz="2600" b="1" dirty="0"/>
              <a:t>Перспектива</a:t>
            </a:r>
            <a:r>
              <a:rPr lang="uk-UA" sz="2600" dirty="0"/>
              <a:t> – чітке бачення місця та цінності лікарні та її місце в системі надання спеціалізованої вторинної допомоги.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uk-UA" sz="2600" b="1" dirty="0"/>
              <a:t>Комфортне перебування пацієнтів </a:t>
            </a:r>
            <a:r>
              <a:rPr lang="uk-UA" sz="2600" dirty="0"/>
              <a:t>– створення палат покращеного перебування (</a:t>
            </a:r>
            <a:r>
              <a:rPr lang="uk-UA" sz="2600" b="1" dirty="0"/>
              <a:t>28</a:t>
            </a:r>
            <a:r>
              <a:rPr lang="uk-UA" sz="2600" dirty="0"/>
              <a:t> палат), цілодобове забезпечення гарячою водою, повна заміна каналізаційної системи, водопостачання та мережі теплопостачання.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uk-UA" sz="2600" b="1" dirty="0"/>
              <a:t>Інтенсивність </a:t>
            </a:r>
            <a:r>
              <a:rPr lang="uk-UA" sz="2600" dirty="0"/>
              <a:t>– зменшення середнього терміну перебування на ліжку (7,1-7,8).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uk-UA" sz="2600" b="1" dirty="0"/>
              <a:t>Прозорість діяльності </a:t>
            </a:r>
            <a:r>
              <a:rPr lang="uk-UA" sz="2600" dirty="0"/>
              <a:t>– функціонування веб-сайту зі зворотнім зв’язком із відвідувачами.</a:t>
            </a:r>
            <a:endParaRPr lang="uk" sz="2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0CDAF8-45DE-476F-8E7D-35597FBB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52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, стена, комната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B181430E-CB8E-47F4-B591-95EB8CFF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-3" b="-3"/>
          <a:stretch/>
        </p:blipFill>
        <p:spPr>
          <a:xfrm>
            <a:off x="192526" y="550518"/>
            <a:ext cx="5799477" cy="2783429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стена, кровать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36902BCF-DD46-4608-8AD6-BB3ABD58D2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-3" b="-3"/>
          <a:stretch/>
        </p:blipFill>
        <p:spPr>
          <a:xfrm>
            <a:off x="6191622" y="550517"/>
            <a:ext cx="5796945" cy="2783429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0FB2783-AD81-403F-9CD2-50D6A919A0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0" b="3"/>
          <a:stretch/>
        </p:blipFill>
        <p:spPr>
          <a:xfrm>
            <a:off x="196714" y="3514856"/>
            <a:ext cx="5799477" cy="279262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ена, внутренний, окно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3341E0D-0F1A-4606-8E94-F097A94B8E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r="4856" b="3"/>
          <a:stretch/>
        </p:blipFill>
        <p:spPr>
          <a:xfrm>
            <a:off x="6195810" y="3514855"/>
            <a:ext cx="5796945" cy="279262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DB2AAD6-1EAA-4A6E-AF4F-F7D42A6B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2B13434-9C0C-4002-99A9-6296A8953BB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6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C682E-D3F2-4DCF-B4B1-6784C6FE6D82}"/>
              </a:ext>
            </a:extLst>
          </p:cNvPr>
          <p:cNvSpPr txBox="1"/>
          <p:nvPr/>
        </p:nvSpPr>
        <p:spPr>
          <a:xfrm>
            <a:off x="851268" y="1207349"/>
            <a:ext cx="11340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uk" sz="2400" b="1" dirty="0"/>
              <a:t>Поліпшення міжвідомчої координації </a:t>
            </a:r>
            <a:r>
              <a:rPr lang="uk" sz="2400"/>
              <a:t>діяльності у сфері паліативної допомоги та паліативного догляду: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b="1" dirty="0"/>
              <a:t>Н</a:t>
            </a:r>
            <a:r>
              <a:rPr lang="uk" sz="2400" b="1" dirty="0"/>
              <a:t>авчання медичного персоналу</a:t>
            </a:r>
            <a:r>
              <a:rPr lang="uk" sz="2400"/>
              <a:t> з питань паліативної допомоги, діагностики та лікування хронічного болю, надання психологічної допомоги паліативним хворим та їх рідним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" sz="2400" b="1" dirty="0"/>
              <a:t>Залучення соціальних сліжб</a:t>
            </a:r>
            <a:r>
              <a:rPr lang="uk" sz="2400"/>
              <a:t> та закладів системи соціального захисту населення, громадських та релігійних організацій донадання соціальної, психологічної, духовної підтримки пацієнтам, які потребують паліативної допомоги/нагляду та їх рідним.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b="1" dirty="0"/>
              <a:t>П</a:t>
            </a:r>
            <a:r>
              <a:rPr lang="uk" sz="2400" b="1" dirty="0"/>
              <a:t>ідприємство являється базовим центром </a:t>
            </a:r>
            <a:r>
              <a:rPr lang="uk" sz="2400"/>
              <a:t>КНП «Вінницького обласного центру післядипломної освіти медичних працівників В</a:t>
            </a:r>
            <a:r>
              <a:rPr lang="ru-RU" sz="2400"/>
              <a:t>і</a:t>
            </a:r>
            <a:r>
              <a:rPr lang="uk" sz="2400"/>
              <a:t>нницької обласної Ради» за циклом медичні сестри паліативної допомоги.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823686-2AF5-4618-9436-3D846843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52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, стена, п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2CFED226-15D1-445E-9D3E-1A37C5F6C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-3" b="-3"/>
          <a:stretch/>
        </p:blipFill>
        <p:spPr>
          <a:xfrm>
            <a:off x="192526" y="550518"/>
            <a:ext cx="5799477" cy="2783429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окно, мебель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4BE33FDC-C4E2-4736-AD40-8C7FF429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4148" b="-3"/>
          <a:stretch/>
        </p:blipFill>
        <p:spPr>
          <a:xfrm>
            <a:off x="6191622" y="550517"/>
            <a:ext cx="5796945" cy="278342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утренний, стена, комната, живой&#10;&#10;Автоматически созданное описание">
            <a:extLst>
              <a:ext uri="{FF2B5EF4-FFF2-40B4-BE49-F238E27FC236}">
                <a16:creationId xmlns:a16="http://schemas.microsoft.com/office/drawing/2014/main" id="{17611010-1BA7-4D74-AEA3-11AE38F734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0" b="3"/>
          <a:stretch/>
        </p:blipFill>
        <p:spPr>
          <a:xfrm>
            <a:off x="196714" y="3514856"/>
            <a:ext cx="5799477" cy="27926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окно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535B71C4-A32A-4989-BB54-6A72C673AC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1743" b="3"/>
          <a:stretch/>
        </p:blipFill>
        <p:spPr>
          <a:xfrm>
            <a:off x="6195810" y="3514855"/>
            <a:ext cx="5796945" cy="279262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7BA1DC-4162-45AA-BA98-6B572962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2B13434-9C0C-4002-99A9-6296A8953BB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D6C7F5-888C-4E9B-9950-2FCE45BABC83}"/>
              </a:ext>
            </a:extLst>
          </p:cNvPr>
          <p:cNvSpPr txBox="1"/>
          <p:nvPr/>
        </p:nvSpPr>
        <p:spPr>
          <a:xfrm>
            <a:off x="2117558" y="128336"/>
            <a:ext cx="925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КНП «Вінницька міська клінічна лікарня №3»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1488615" y="628373"/>
            <a:ext cx="105155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Акредитаційний сертифікат – перша категорія – наказ ДОЗ ОДА №1152 від 20.06.2019 року, строк дії від 20.06.2019 по 14.09.2021 року.</a:t>
            </a:r>
            <a:r>
              <a:rPr lang="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Медичний заклад подав заявку на акредитацію станом на 01.09.2021 рік.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Ліцензія на медичну практику – наказ МОЗ №2045 від 08.11.2018 року, реєстраційне досьє № 0111/16-М.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Ліцензія на наркотичні засоби – від 25.10.2018 р. по 25.10.2023 року.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Статут закладу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сесії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Вінницької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06.06.2022 року за №1095. 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адміністрацією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первинною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профсоюзною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організацією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КНП «ВМКЛ №3» на 2018 – 2022 роки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укладено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26.02.2018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раєстр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№76)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сесії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автономізацію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закладу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27.06.2018 №1245</a:t>
            </a:r>
            <a:endParaRPr lang="u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.Сертифікат на доступність від 02.03.2021 року.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Заклад підключено до ЦБД ЕСОЗ «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E-health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медичну інформаційну систему (МІС) «Доктор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Елекс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Заклад комп’ютеризований на 47 робочих місць МІС «Доктор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Елекс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Укладено договір НСЗУ про надання медичної допомоги населенню по 5 пакетах :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ПАКЕТ АМБУЛАТОРНОЇ ВТОРИННОЇ МЕДИЧНОЇ ДОПОМОГИ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СТАЦІОНАРНА ДОПОМОГА ДОРОСЛИМ БЕЗ ПРОВЕДЕННЯ ХІРУРГІЧНИХ ОПЕРАЦІЙ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ХІРУРГІЧНІ ОПЕРАЦІЇ ДОРОСЛИМ У СТАЦІОНАРНИХ УМОВАХ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СТАЦІОНАРНА ПАЛІАТИВНА МЕДИЧНА ДОПОМОГА ДОРОСЛИМ</a:t>
            </a:r>
            <a:endParaRPr lang="uk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СТАЦІОНАРНА ДОПОМОГА ПАЦІЄНТАМ З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19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–З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АБЕЗПЕЧЕННЯ ЗБЕРЕЖЕННЯ КАДРОВОГО ПОТЕНЦІАЛУ ДЛЯ НАДАННЯ МЕДИЧНОЇ ДОПОМОГИ ІЗ ЗАЛУЧЕННЯМ ІНТЕРНІВ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Опікунську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раду, наказ №362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11.12.2019 року. 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Ліцензія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№ОВ 011021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04.06.2021 року до 31.08.2026 року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інспекції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ядерного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4DA7244-03B6-4A54-908D-9A1CB4A5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66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1838597" y="387672"/>
            <a:ext cx="965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Слабкі сторони закладу: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ECE2B0-684E-4D06-96AF-EFF5E36A26AB}"/>
              </a:ext>
            </a:extLst>
          </p:cNvPr>
          <p:cNvSpPr txBox="1"/>
          <p:nvPr/>
        </p:nvSpPr>
        <p:spPr>
          <a:xfrm>
            <a:off x="1637696" y="1236959"/>
            <a:ext cx="98596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b="1" dirty="0"/>
              <a:t>Висока конкуренція</a:t>
            </a:r>
            <a:r>
              <a:rPr lang="uk-UA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/>
              <a:t>Перехід висококваліфікованих</a:t>
            </a:r>
            <a:r>
              <a:rPr lang="uk-UA" sz="2400" dirty="0"/>
              <a:t> спеціалістів у приватні структури та виїзд за кордон.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/>
              <a:t>Робота в умовах військового часу</a:t>
            </a:r>
            <a:r>
              <a:rPr lang="uk-UA" sz="2400" dirty="0"/>
              <a:t>, що унеможливлює прогнозування діяльності на два-три роки вперед.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/>
              <a:t>Необхідність проведення капітального ремонту </a:t>
            </a:r>
            <a:r>
              <a:rPr lang="uk-UA" sz="2400" dirty="0"/>
              <a:t>в будівлі та відділеннях закладу (терапевтичного та офтальмологічного відділень, АДВ).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err="1"/>
              <a:t>Дооснащення</a:t>
            </a:r>
            <a:r>
              <a:rPr lang="uk-UA" sz="2400" dirty="0"/>
              <a:t> і заміна лікувально-діагностичного обладнання та апаратури (стаціонарний цифровий рентген апарат на 2 робочих місця, </a:t>
            </a:r>
            <a:r>
              <a:rPr lang="uk-UA" sz="2400" dirty="0" err="1"/>
              <a:t>дерматоскоп</a:t>
            </a:r>
            <a:r>
              <a:rPr lang="uk-UA" sz="2400" dirty="0"/>
              <a:t>, газовий аналізатор, спірометр, електролітний аналізатор, </a:t>
            </a:r>
            <a:r>
              <a:rPr lang="uk-UA" sz="2400" dirty="0" err="1"/>
              <a:t>пневмотонометр</a:t>
            </a:r>
            <a:r>
              <a:rPr lang="uk-UA" sz="2400" dirty="0"/>
              <a:t>, </a:t>
            </a:r>
            <a:r>
              <a:rPr lang="uk-UA" sz="2400" dirty="0" err="1"/>
              <a:t>авторефрактометр</a:t>
            </a:r>
            <a:r>
              <a:rPr lang="uk-UA" sz="2400" dirty="0"/>
              <a:t>.), </a:t>
            </a:r>
            <a:r>
              <a:rPr lang="uk-UA" sz="2400" dirty="0" err="1"/>
              <a:t>фіброгастроскоп</a:t>
            </a:r>
            <a:r>
              <a:rPr lang="uk-UA" sz="2400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FABE60-D02B-4D69-869A-B620F5D5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74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FABE60-D02B-4D69-869A-B620F5D5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21</a:t>
            </a:fld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B1AAA-E35A-4FDD-A9F1-F8D93F52A2F2}"/>
              </a:ext>
            </a:extLst>
          </p:cNvPr>
          <p:cNvSpPr txBox="1"/>
          <p:nvPr/>
        </p:nvSpPr>
        <p:spPr>
          <a:xfrm>
            <a:off x="4638469" y="2085291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Джерела фінансування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0155B-DB8F-408E-943F-B8D4F9D49880}"/>
              </a:ext>
            </a:extLst>
          </p:cNvPr>
          <p:cNvSpPr txBox="1"/>
          <p:nvPr/>
        </p:nvSpPr>
        <p:spPr>
          <a:xfrm>
            <a:off x="1278777" y="2455298"/>
            <a:ext cx="1004433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1. Платні послуги</a:t>
            </a:r>
          </a:p>
          <a:p>
            <a:r>
              <a:rPr lang="uk-UA" dirty="0"/>
              <a:t>Для забезпечення належного рівня роботи лікарні як в плані надання медичної допомоги, так і в плані виплати своєчасної та гідної заробітної плати медичним працівникам окрім фінансування за рахунок НСЗУ потрібно також розширювати перелік та активно впроваджувати актуальні для пацієнтів платні медичні послуги, передбачені Постановою КМУ №1138 «Про затвердження переліку платних послуг».</a:t>
            </a:r>
          </a:p>
          <a:p>
            <a:r>
              <a:rPr lang="uk-UA" sz="2000" b="1" dirty="0"/>
              <a:t>2. Місцевий бюджет</a:t>
            </a:r>
          </a:p>
          <a:p>
            <a:r>
              <a:rPr lang="uk-UA" sz="1800" dirty="0"/>
              <a:t>Співпраця з місцевою владою повинна бути спрямована на розроблення та реалізацію дієвих галузевих програм, участь у грандах, міжнародних проектах та інвестиціях.</a:t>
            </a:r>
          </a:p>
          <a:p>
            <a:r>
              <a:rPr lang="uk-UA" sz="2000" b="1" dirty="0"/>
              <a:t>3. Аналітична робота</a:t>
            </a:r>
          </a:p>
          <a:p>
            <a:r>
              <a:rPr lang="uk-UA" sz="1800" dirty="0"/>
              <a:t>Проведення постійного аналізу ефективності пакетів медичної допомоги, що дасть змогу своєчасно відмітити слабкі місця лікарні, об’єктивно оцінити недоліки та провести ряд заходів для їх усунення і створення конкурентних умов для надання послуг згідно договору.</a:t>
            </a:r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23C57-ABB0-4D30-86AE-23B9F3C552AA}"/>
              </a:ext>
            </a:extLst>
          </p:cNvPr>
          <p:cNvSpPr txBox="1"/>
          <p:nvPr/>
        </p:nvSpPr>
        <p:spPr>
          <a:xfrm>
            <a:off x="531812" y="1813900"/>
            <a:ext cx="1153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В умовах діючої реформи першочергової уваги заслуговують наступні фактори: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9ABBE-1DA8-4E34-8930-E1D81DD7E4FF}"/>
              </a:ext>
            </a:extLst>
          </p:cNvPr>
          <p:cNvSpPr txBox="1"/>
          <p:nvPr/>
        </p:nvSpPr>
        <p:spPr>
          <a:xfrm>
            <a:off x="1617785" y="187617"/>
            <a:ext cx="102412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впровадження стратегії розвитку КНП «ВМКЛ №3» на послідуючі 5 років передбачає постійний моніторинг і аналіз видатків та доходів закладу.</a:t>
            </a:r>
          </a:p>
        </p:txBody>
      </p:sp>
    </p:spTree>
    <p:extLst>
      <p:ext uri="{BB962C8B-B14F-4D97-AF65-F5344CB8AC3E}">
        <p14:creationId xmlns:p14="http://schemas.microsoft.com/office/powerpoint/2010/main" val="1484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FABE60-D02B-4D69-869A-B620F5D5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22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92D4E-B947-4F17-9275-255BF60F31D8}"/>
              </a:ext>
            </a:extLst>
          </p:cNvPr>
          <p:cNvSpPr txBox="1"/>
          <p:nvPr/>
        </p:nvSpPr>
        <p:spPr>
          <a:xfrm>
            <a:off x="1662992" y="1745501"/>
            <a:ext cx="1029755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1. Покращення матеріально-технічної бази, </a:t>
            </a:r>
          </a:p>
          <a:p>
            <a:r>
              <a:rPr lang="uk-UA" sz="2400" dirty="0"/>
              <a:t>що </a:t>
            </a:r>
            <a:r>
              <a:rPr lang="uk-UA" sz="2400" b="1" dirty="0"/>
              <a:t>в першу чергу </a:t>
            </a:r>
            <a:r>
              <a:rPr lang="uk-UA" sz="2400" dirty="0"/>
              <a:t>спрямовуватиметься на придбання високотехнічного медичного обладнання для відділення «Міський центр мікрохірургії ока».</a:t>
            </a:r>
          </a:p>
          <a:p>
            <a:r>
              <a:rPr lang="uk-UA" sz="2400" b="1" dirty="0"/>
              <a:t>Другим</a:t>
            </a:r>
            <a:r>
              <a:rPr lang="uk-UA" sz="2400" dirty="0"/>
              <a:t> важливим аспектом привернення пацієнтів є можливість проведення діагностики сучасними методами на сучасному обладнанні (в лікарні працює кабінет УЗД, кабінет функціональної діагностики та рентген-кабінет, з 2020 року функціонує палата інтенсивної терапії, оснащена сучасним обладнанням).</a:t>
            </a:r>
          </a:p>
          <a:p>
            <a:r>
              <a:rPr lang="uk-UA" sz="2400" b="1" dirty="0"/>
              <a:t>Розширення переліку </a:t>
            </a:r>
            <a:r>
              <a:rPr lang="uk-UA" sz="2400" dirty="0"/>
              <a:t>лабораторних аналізів (закупівля обладнання та реактивів) також підвищить популярність закладу і покращить ефективність його роботи.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A00F5-93C5-4C3B-AEB2-0E511BFD342D}"/>
              </a:ext>
            </a:extLst>
          </p:cNvPr>
          <p:cNvSpPr txBox="1"/>
          <p:nvPr/>
        </p:nvSpPr>
        <p:spPr>
          <a:xfrm>
            <a:off x="1662992" y="370179"/>
            <a:ext cx="1029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Гарантовані ресурси:</a:t>
            </a:r>
          </a:p>
          <a:p>
            <a:r>
              <a:rPr lang="uk-UA" sz="2400" dirty="0"/>
              <a:t>збільшення кількості залучених пацієнтів (проведення планових та прогнозованих екстрених випадків профільного лікування).</a:t>
            </a:r>
          </a:p>
        </p:txBody>
      </p:sp>
    </p:spTree>
    <p:extLst>
      <p:ext uri="{BB962C8B-B14F-4D97-AF65-F5344CB8AC3E}">
        <p14:creationId xmlns:p14="http://schemas.microsoft.com/office/powerpoint/2010/main" val="975726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FABE60-D02B-4D69-869A-B620F5D5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23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92D4E-B947-4F17-9275-255BF60F31D8}"/>
              </a:ext>
            </a:extLst>
          </p:cNvPr>
          <p:cNvSpPr txBox="1"/>
          <p:nvPr/>
        </p:nvSpPr>
        <p:spPr>
          <a:xfrm>
            <a:off x="1539388" y="197346"/>
            <a:ext cx="103922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300" b="1" dirty="0"/>
              <a:t>2. Професійність медичного персоналу </a:t>
            </a:r>
          </a:p>
          <a:p>
            <a:r>
              <a:rPr lang="uk-UA" sz="2300" dirty="0"/>
              <a:t>Проходження курсів підвищення кваліфікації, можливість перепрофілювання допоможе лікарні запропонувати пацієнтам великий вибір справжніх фахівців, спроможних надати якісні медичні послуги.</a:t>
            </a:r>
          </a:p>
          <a:p>
            <a:r>
              <a:rPr lang="uk-UA" sz="2300" dirty="0"/>
              <a:t>Авторитет лікарів, їх знання та досвід не тільки допоможуть підняти рейтинг довіри населення до медицини, але й стануть запорукою ефективної роботи лікарні в питаннях виконання прогнозованих медичних пакетів.</a:t>
            </a:r>
          </a:p>
          <a:p>
            <a:r>
              <a:rPr lang="uk-UA" sz="2300" dirty="0"/>
              <a:t>-	</a:t>
            </a:r>
            <a:r>
              <a:rPr lang="uk-UA" sz="2300" b="1" dirty="0"/>
              <a:t>Аналіз фінансових результатів</a:t>
            </a:r>
            <a:r>
              <a:rPr lang="uk-UA" sz="2300" dirty="0"/>
              <a:t>, що впливає на тариф та виплати по ДСГ - кількість </a:t>
            </a:r>
            <a:r>
              <a:rPr lang="uk-UA" sz="2300" dirty="0" err="1"/>
              <a:t>ліжкоднів</a:t>
            </a:r>
            <a:r>
              <a:rPr lang="uk-UA" sz="2300" dirty="0"/>
              <a:t>, індекс складності захворювання.</a:t>
            </a:r>
          </a:p>
          <a:p>
            <a:r>
              <a:rPr lang="uk-UA" sz="2300" dirty="0"/>
              <a:t>-	</a:t>
            </a:r>
            <a:r>
              <a:rPr lang="uk-UA" sz="2300" b="1" dirty="0"/>
              <a:t>Скорочення окремих технічних підрозділів </a:t>
            </a:r>
            <a:r>
              <a:rPr lang="uk-UA" sz="2300" dirty="0"/>
              <a:t>та заключення договорів з юридичними особами на виконання відповідних послуг (аутсорсинг).</a:t>
            </a:r>
          </a:p>
          <a:p>
            <a:r>
              <a:rPr lang="uk-UA" sz="2300" dirty="0"/>
              <a:t>-	</a:t>
            </a:r>
            <a:r>
              <a:rPr lang="uk-UA" sz="2300" b="1" dirty="0"/>
              <a:t>Створення відділу </a:t>
            </a:r>
            <a:r>
              <a:rPr lang="uk-UA" sz="2300" dirty="0"/>
              <a:t>для постійного аналізу якості та конкурентоспроможності послуг, передбачених пакетами, розроблення оперативних заходів для покращення ситуації, оцінки ризиків та прогнозування доходів лікарні.</a:t>
            </a:r>
          </a:p>
        </p:txBody>
      </p:sp>
    </p:spTree>
    <p:extLst>
      <p:ext uri="{BB962C8B-B14F-4D97-AF65-F5344CB8AC3E}">
        <p14:creationId xmlns:p14="http://schemas.microsoft.com/office/powerpoint/2010/main" val="169360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1740943" y="269311"/>
            <a:ext cx="965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дій на 2022 – 2023 роки: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ECE2B0-684E-4D06-96AF-EFF5E36A26AB}"/>
              </a:ext>
            </a:extLst>
          </p:cNvPr>
          <p:cNvSpPr txBox="1"/>
          <p:nvPr/>
        </p:nvSpPr>
        <p:spPr>
          <a:xfrm>
            <a:off x="1540042" y="1113221"/>
            <a:ext cx="98596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000" dirty="0"/>
              <a:t>Продовження співпраці з місцевою владою в питаннях придбання обладнання і проведення капітальних ремонтів у закладі.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/>
              <a:t>Продовження співпраці з НСЗУ по </a:t>
            </a:r>
            <a:r>
              <a:rPr lang="uk" sz="2000" dirty="0"/>
              <a:t>6</a:t>
            </a:r>
            <a:r>
              <a:rPr lang="uk-UA" sz="2000" dirty="0"/>
              <a:t>-</a:t>
            </a:r>
            <a:r>
              <a:rPr lang="uk" sz="2000" dirty="0"/>
              <a:t>ти</a:t>
            </a:r>
            <a:r>
              <a:rPr lang="uk-UA" sz="2000" dirty="0"/>
              <a:t> пакетах.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/>
              <a:t>Інтенсифікація середніх термінів перебування пацієнтів у стаціонарі до 7 діб за рахунок швидкої діагностики та проведення сучасного лікування.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/>
              <a:t>Упровадження платних послуг (надання лабораторно-діагностичних послуг</a:t>
            </a:r>
            <a:r>
              <a:rPr lang="ru-RU" sz="2000" dirty="0"/>
              <a:t> та </a:t>
            </a:r>
            <a:r>
              <a:rPr lang="uk-UA" sz="2000" dirty="0"/>
              <a:t>послуг по перебуванню пацієнтів).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/>
              <a:t>Запровадження фінансової мотивації медичного працівника.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uk-UA" sz="2000" dirty="0"/>
              <a:t>Проведення аудиту випадків стаціонарного лікування, оперативних втручань на базі МЦМХО, амбулаторних звернень з метою подальшого формування відповідної структури закладу.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uk-UA" sz="2000" dirty="0"/>
              <a:t>Збільшення фінансування за рахунок розширення спектру платних послуг.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uk-UA" sz="2000" dirty="0"/>
              <a:t>Залучення пацієнтів по програмі «Медичних гарантій».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err="1"/>
              <a:t>Оприлюднення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про заклад на </a:t>
            </a:r>
            <a:r>
              <a:rPr lang="ru-RU" sz="2000" dirty="0" err="1"/>
              <a:t>телебаченні</a:t>
            </a:r>
            <a:r>
              <a:rPr lang="ru-RU" sz="2000" dirty="0"/>
              <a:t> та в </a:t>
            </a:r>
            <a:r>
              <a:rPr lang="ru-RU" sz="2000" dirty="0" err="1"/>
              <a:t>пресі</a:t>
            </a:r>
            <a:r>
              <a:rPr lang="ru-RU" sz="2000" dirty="0"/>
              <a:t>.</a:t>
            </a:r>
            <a:endParaRPr lang="uk-UA" sz="2000" dirty="0"/>
          </a:p>
          <a:p>
            <a:endParaRPr lang="uk-UA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D95EDF-AD23-4130-A994-1393C8C6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894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3226799" y="94709"/>
            <a:ext cx="965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дій на 2023 – 2025 роки: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D52A0-C114-4988-A4ED-28CB68371575}"/>
              </a:ext>
            </a:extLst>
          </p:cNvPr>
          <p:cNvSpPr txBox="1"/>
          <p:nvPr/>
        </p:nvSpPr>
        <p:spPr>
          <a:xfrm>
            <a:off x="1540042" y="856357"/>
            <a:ext cx="102359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b="1" dirty="0"/>
              <a:t>Оптимізація ліжкового фонду</a:t>
            </a:r>
            <a:r>
              <a:rPr lang="uk-UA" dirty="0"/>
              <a:t>, враховуючи інтенсивність роботи працівників, включаючи </a:t>
            </a:r>
            <a:r>
              <a:rPr lang="uk-UA" dirty="0" err="1"/>
              <a:t>параклінічні</a:t>
            </a:r>
            <a:r>
              <a:rPr lang="uk-UA" dirty="0"/>
              <a:t> служби з дотриманням чітких клінічних протоколів та </a:t>
            </a:r>
            <a:r>
              <a:rPr lang="uk-UA" dirty="0" err="1"/>
              <a:t>обгрунтуванням</a:t>
            </a:r>
            <a:r>
              <a:rPr lang="uk-UA" dirty="0"/>
              <a:t> показів до інтенсивної терапії та термінів лікування.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/>
              <a:t>Скорочення терміну стаціонарного лікування.</a:t>
            </a:r>
            <a:endParaRPr lang="uk-UA" dirty="0"/>
          </a:p>
          <a:p>
            <a:pPr marL="342900" indent="-342900">
              <a:buFont typeface="+mj-lt"/>
              <a:buAutoNum type="arabicPeriod"/>
            </a:pPr>
            <a:r>
              <a:rPr lang="uk-UA" b="1" dirty="0"/>
              <a:t>Розгляд можливості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МЦМХО </a:t>
            </a:r>
            <a:r>
              <a:rPr lang="ru-RU" dirty="0" err="1"/>
              <a:t>відділення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цілодобової</a:t>
            </a:r>
            <a:r>
              <a:rPr lang="ru-RU" dirty="0"/>
              <a:t> </a:t>
            </a:r>
            <a:r>
              <a:rPr lang="ru-RU" dirty="0" err="1"/>
              <a:t>ургентної</a:t>
            </a:r>
            <a:r>
              <a:rPr lang="ru-RU" dirty="0"/>
              <a:t> </a:t>
            </a:r>
            <a:r>
              <a:rPr lang="ru-RU" dirty="0" err="1"/>
              <a:t>офтальмологічної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інтеграція</a:t>
            </a:r>
            <a:r>
              <a:rPr lang="ru-RU" dirty="0"/>
              <a:t> у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Вінницької</a:t>
            </a:r>
            <a:r>
              <a:rPr lang="ru-RU" dirty="0"/>
              <a:t> ОТГ 2020-2030 «</a:t>
            </a:r>
            <a:r>
              <a:rPr lang="ru-RU" dirty="0" err="1"/>
              <a:t>Медичний</a:t>
            </a:r>
            <a:r>
              <a:rPr lang="ru-RU" dirty="0"/>
              <a:t> туризм».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uk-UA" b="1" dirty="0"/>
              <a:t>Розвиток кадрового потенціалу</a:t>
            </a:r>
            <a:r>
              <a:rPr lang="uk-UA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Дистанційне навчання лікарів та їх сертифікація за суміжними спеціальностями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Розвиток телемедицини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Переваги в підвищенні кваліфікації медпрацівникам, які впроваджують сучасні технології.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Співпраця з клінічними кафедрами ВНМУ </a:t>
            </a:r>
            <a:r>
              <a:rPr lang="uk-UA" dirty="0" err="1"/>
              <a:t>ім.М.І.Пирогова</a:t>
            </a:r>
            <a:r>
              <a:rPr lang="uk-UA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Конкурентний відбір найкращих фахівців із диференціацією оплати праці.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Сприяння участі працівників у наукових конференціях.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uk-UA" b="1" dirty="0"/>
              <a:t>Залучення інвестицій </a:t>
            </a:r>
            <a:r>
              <a:rPr lang="uk-UA" dirty="0"/>
              <a:t>міського бюджету через регіональні програми, гранти, інвестиції, міжнародні проекти.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uk-UA" b="1" dirty="0"/>
              <a:t>Залучення коштів </a:t>
            </a:r>
            <a:r>
              <a:rPr lang="uk-UA" dirty="0"/>
              <a:t>страхових компаній, співпраця з благодійними фондами в співпраці з опікунською радою.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uk-UA" b="1" dirty="0"/>
              <a:t>Посилення заходів </a:t>
            </a:r>
            <a:r>
              <a:rPr lang="uk-UA" dirty="0"/>
              <a:t>енергозабезпечення.</a:t>
            </a:r>
          </a:p>
          <a:p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26ACB7-E070-4FCF-BBD3-F61DB8C3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501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1645920" y="970344"/>
            <a:ext cx="992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Головними здобутками вказаних змін стануть: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D52A0-C114-4988-A4ED-28CB68371575}"/>
              </a:ext>
            </a:extLst>
          </p:cNvPr>
          <p:cNvSpPr txBox="1"/>
          <p:nvPr/>
        </p:nvSpPr>
        <p:spPr>
          <a:xfrm>
            <a:off x="1492856" y="1869953"/>
            <a:ext cx="10235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3200" dirty="0"/>
              <a:t>Підвищення рівня якості медичної допомоги.</a:t>
            </a:r>
          </a:p>
          <a:p>
            <a:pPr marL="457200" indent="-457200">
              <a:buFont typeface="+mj-lt"/>
              <a:buAutoNum type="arabicPeriod"/>
            </a:pPr>
            <a:endParaRPr lang="uk-UA" sz="3200" dirty="0"/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Задоволеність громадян рівнем якості надання медичної допомоги.</a:t>
            </a:r>
          </a:p>
          <a:p>
            <a:pPr marL="457200" indent="-457200">
              <a:buFont typeface="+mj-lt"/>
              <a:buAutoNum type="arabicPeriod"/>
            </a:pPr>
            <a:endParaRPr lang="uk-UA" sz="3200" dirty="0"/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Економічна доцільність використання коштів.</a:t>
            </a:r>
          </a:p>
          <a:p>
            <a:pPr marL="457200" indent="-457200">
              <a:buFont typeface="+mj-lt"/>
              <a:buAutoNum type="arabicPeriod"/>
            </a:pPr>
            <a:endParaRPr lang="uk-UA" sz="3200" dirty="0"/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Гідний рівень заробітної плати медичного персоналу.</a:t>
            </a:r>
            <a:endParaRPr lang="ru-RU" sz="32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D379FB-CAC2-499F-BFAE-9DEBD9BB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83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1131086" y="2705725"/>
            <a:ext cx="9929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D379FB-CAC2-499F-BFAE-9DEBD9BB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73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8256E9-E8D7-43D3-9719-BDCC598DB011}"/>
              </a:ext>
            </a:extLst>
          </p:cNvPr>
          <p:cNvSpPr txBox="1"/>
          <p:nvPr/>
        </p:nvSpPr>
        <p:spPr>
          <a:xfrm>
            <a:off x="1527814" y="0"/>
            <a:ext cx="1066418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 напрямками в роботі є: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u="sng" dirty="0"/>
              <a:t>Адаптація роботи закладу в умовах військового стану та епідемії </a:t>
            </a:r>
            <a:r>
              <a:rPr lang="en-US" sz="2600" u="sng" dirty="0"/>
              <a:t>Covid-19</a:t>
            </a:r>
            <a:r>
              <a:rPr lang="uk-UA" sz="2600" u="sng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u="sng" dirty="0"/>
              <a:t>Посилення системи управління закладом охорони здоров’я (ЗОЗ).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u="sng" dirty="0"/>
              <a:t>Участь у трансформації системи ЗОЗ.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u="sng" dirty="0"/>
              <a:t>Зміцнення кадрового потенціалу ЗОЗ.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u="sng" dirty="0"/>
              <a:t>Підвищення прозорості, підзвітності системи ЗОЗ та її чутливості до змін.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u="sng" dirty="0"/>
              <a:t>Покращення системи надання медичних послуг на всіх рівнях.</a:t>
            </a:r>
            <a:endParaRPr lang="uk" sz="2600" u="sng" dirty="0"/>
          </a:p>
          <a:p>
            <a:pPr marL="514350" indent="-514350">
              <a:buFont typeface="+mj-lt"/>
              <a:buAutoNum type="arabicPeriod"/>
            </a:pPr>
            <a:r>
              <a:rPr lang="uk" sz="2600" u="sng" dirty="0"/>
              <a:t>Інтеграція закладу у виконанні програми розвитку Вінницької ОТГ 20-30 «Туристична медицина».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u="sng" dirty="0"/>
              <a:t>В</a:t>
            </a:r>
            <a:r>
              <a:rPr lang="uk" sz="2600" u="sng" dirty="0"/>
              <a:t>ивчення думки населення та проведення суспільного діалогу для підвищення якості надання медичних послуг і збережн</a:t>
            </a:r>
            <a:r>
              <a:rPr lang="uk-UA" sz="2600" u="sng" dirty="0"/>
              <a:t>ня високого престижу медичної служби.</a:t>
            </a:r>
            <a:endParaRPr lang="uk" sz="2600" u="sng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467701-CA7B-4324-B5EC-F25B005C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96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2046479" y="2106099"/>
            <a:ext cx="9658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управління закладу базується на побудові прозорої, підзвітної та ефективної системи охорони здоров’я, яка здатна задовільнити потреби населення в наданні вторинної спеціалізованої медичної допомоги.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467701-CA7B-4324-B5EC-F25B005C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4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D7963E-0F4B-4710-AF1F-E657FC79987F}"/>
              </a:ext>
            </a:extLst>
          </p:cNvPr>
          <p:cNvSpPr txBox="1"/>
          <p:nvPr/>
        </p:nvSpPr>
        <p:spPr>
          <a:xfrm>
            <a:off x="1716505" y="785771"/>
            <a:ext cx="965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закладу: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DB8592B-CC17-4BC4-AA23-2E82C51B9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28289"/>
              </p:ext>
            </p:extLst>
          </p:nvPr>
        </p:nvGraphicFramePr>
        <p:xfrm>
          <a:off x="1187800" y="1258860"/>
          <a:ext cx="10716125" cy="52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975">
                  <a:extLst>
                    <a:ext uri="{9D8B030D-6E8A-4147-A177-3AD203B41FA5}">
                      <a16:colId xmlns:a16="http://schemas.microsoft.com/office/drawing/2014/main" val="621489894"/>
                    </a:ext>
                  </a:extLst>
                </a:gridCol>
                <a:gridCol w="1358775">
                  <a:extLst>
                    <a:ext uri="{9D8B030D-6E8A-4147-A177-3AD203B41FA5}">
                      <a16:colId xmlns:a16="http://schemas.microsoft.com/office/drawing/2014/main" val="3451997586"/>
                    </a:ext>
                  </a:extLst>
                </a:gridCol>
                <a:gridCol w="1530875">
                  <a:extLst>
                    <a:ext uri="{9D8B030D-6E8A-4147-A177-3AD203B41FA5}">
                      <a16:colId xmlns:a16="http://schemas.microsoft.com/office/drawing/2014/main" val="1873933076"/>
                    </a:ext>
                  </a:extLst>
                </a:gridCol>
                <a:gridCol w="1530875">
                  <a:extLst>
                    <a:ext uri="{9D8B030D-6E8A-4147-A177-3AD203B41FA5}">
                      <a16:colId xmlns:a16="http://schemas.microsoft.com/office/drawing/2014/main" val="2132912258"/>
                    </a:ext>
                  </a:extLst>
                </a:gridCol>
                <a:gridCol w="1530875">
                  <a:extLst>
                    <a:ext uri="{9D8B030D-6E8A-4147-A177-3AD203B41FA5}">
                      <a16:colId xmlns:a16="http://schemas.microsoft.com/office/drawing/2014/main" val="104522334"/>
                    </a:ext>
                  </a:extLst>
                </a:gridCol>
                <a:gridCol w="1530875">
                  <a:extLst>
                    <a:ext uri="{9D8B030D-6E8A-4147-A177-3AD203B41FA5}">
                      <a16:colId xmlns:a16="http://schemas.microsoft.com/office/drawing/2014/main" val="4279959978"/>
                    </a:ext>
                  </a:extLst>
                </a:gridCol>
                <a:gridCol w="1530875">
                  <a:extLst>
                    <a:ext uri="{9D8B030D-6E8A-4147-A177-3AD203B41FA5}">
                      <a16:colId xmlns:a16="http://schemas.microsoft.com/office/drawing/2014/main" val="3512417442"/>
                    </a:ext>
                  </a:extLst>
                </a:gridCol>
              </a:tblGrid>
              <a:tr h="528600">
                <a:tc rowSpan="2">
                  <a:txBody>
                    <a:bodyPr/>
                    <a:lstStyle/>
                    <a:p>
                      <a:pPr algn="ctr"/>
                      <a:r>
                        <a:rPr lang="uk-UA"/>
                        <a:t>Персонал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Кількість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Укомплектованість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Вища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ІІ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Без категорії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1942143"/>
                  </a:ext>
                </a:extLst>
              </a:tr>
              <a:tr h="5286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453221"/>
                  </a:ext>
                </a:extLst>
              </a:tr>
              <a:tr h="528600">
                <a:tc rowSpan="2">
                  <a:txBody>
                    <a:bodyPr/>
                    <a:lstStyle/>
                    <a:p>
                      <a:pPr algn="ctr"/>
                      <a:r>
                        <a:rPr lang="uk-UA"/>
                        <a:t>Лікарі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52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28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8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5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11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905705"/>
                  </a:ext>
                </a:extLst>
              </a:tr>
              <a:tr h="284365">
                <a:tc vMerge="1"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22,2%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/>
                        <a:t>53,7%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15,3%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9,6%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21%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928206"/>
                  </a:ext>
                </a:extLst>
              </a:tr>
              <a:tr h="528600">
                <a:tc rowSpan="2">
                  <a:txBody>
                    <a:bodyPr/>
                    <a:lstStyle/>
                    <a:p>
                      <a:pPr algn="ctr"/>
                      <a:r>
                        <a:rPr lang="uk-UA"/>
                        <a:t>М/сестри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85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63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8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4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10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249438"/>
                  </a:ext>
                </a:extLst>
              </a:tr>
              <a:tr h="19211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36,3%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74%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9,4%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4,7%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11,7%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7628466"/>
                  </a:ext>
                </a:extLst>
              </a:tr>
              <a:tr h="528600">
                <a:tc rowSpan="2">
                  <a:txBody>
                    <a:bodyPr/>
                    <a:lstStyle/>
                    <a:p>
                      <a:pPr algn="ctr"/>
                      <a:r>
                        <a:rPr lang="uk-UA"/>
                        <a:t>М/</a:t>
                      </a:r>
                      <a:r>
                        <a:rPr lang="uk-UA" err="1"/>
                        <a:t>м.сестри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62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1053090"/>
                  </a:ext>
                </a:extLst>
              </a:tr>
              <a:tr h="3084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dirty="0"/>
                        <a:t>26,48%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845877"/>
                  </a:ext>
                </a:extLst>
              </a:tr>
              <a:tr h="528600">
                <a:tc rowSpan="2">
                  <a:txBody>
                    <a:bodyPr/>
                    <a:lstStyle/>
                    <a:p>
                      <a:pPr algn="ctr"/>
                      <a:r>
                        <a:rPr lang="uk-UA"/>
                        <a:t>Інші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 dirty="0"/>
                        <a:t>35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437011"/>
                  </a:ext>
                </a:extLst>
              </a:tr>
              <a:tr h="3444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/>
                        <a:t>14,9%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781024"/>
                  </a:ext>
                </a:extLst>
              </a:tr>
              <a:tr h="528600"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Всього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" b="1"/>
                        <a:t>234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691163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DB1503-CCFD-46F4-B687-F9F41A36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75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F541F-AB78-471B-BF9B-A454D48B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8" y="147337"/>
            <a:ext cx="11732454" cy="51384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Загальний аналіз грошових коштів в розрізі джерел надходжень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751FD4-D078-4F33-8D35-962E1855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6</a:t>
            </a:fld>
            <a:endParaRPr lang="uk-UA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DB0310C-53F2-43EC-ACB4-DF68B2218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40767"/>
              </p:ext>
            </p:extLst>
          </p:nvPr>
        </p:nvGraphicFramePr>
        <p:xfrm>
          <a:off x="323558" y="696685"/>
          <a:ext cx="11732452" cy="634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05">
                  <a:extLst>
                    <a:ext uri="{9D8B030D-6E8A-4147-A177-3AD203B41FA5}">
                      <a16:colId xmlns:a16="http://schemas.microsoft.com/office/drawing/2014/main" val="229888821"/>
                    </a:ext>
                  </a:extLst>
                </a:gridCol>
                <a:gridCol w="5725551">
                  <a:extLst>
                    <a:ext uri="{9D8B030D-6E8A-4147-A177-3AD203B41FA5}">
                      <a16:colId xmlns:a16="http://schemas.microsoft.com/office/drawing/2014/main" val="3334445388"/>
                    </a:ext>
                  </a:extLst>
                </a:gridCol>
                <a:gridCol w="2307101">
                  <a:extLst>
                    <a:ext uri="{9D8B030D-6E8A-4147-A177-3AD203B41FA5}">
                      <a16:colId xmlns:a16="http://schemas.microsoft.com/office/drawing/2014/main" val="367729458"/>
                    </a:ext>
                  </a:extLst>
                </a:gridCol>
                <a:gridCol w="2700995">
                  <a:extLst>
                    <a:ext uri="{9D8B030D-6E8A-4147-A177-3AD203B41FA5}">
                      <a16:colId xmlns:a16="http://schemas.microsoft.com/office/drawing/2014/main" val="2837047833"/>
                    </a:ext>
                  </a:extLst>
                </a:gridCol>
              </a:tblGrid>
              <a:tr h="45055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№ пакету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Найменування показника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Надійшло фінансування у 2021 р., </a:t>
                      </a:r>
                      <a:r>
                        <a:rPr lang="uk-UA" sz="1200" dirty="0" err="1"/>
                        <a:t>тис.грн</a:t>
                      </a:r>
                      <a:r>
                        <a:rPr lang="uk-UA" sz="1200" dirty="0"/>
                        <a:t>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Надійшло фінансування станом на 01.09.2022 р., </a:t>
                      </a:r>
                      <a:r>
                        <a:rPr lang="uk-UA" sz="1200" dirty="0" err="1"/>
                        <a:t>тис.грн</a:t>
                      </a:r>
                      <a:r>
                        <a:rPr lang="uk-UA" sz="1200" dirty="0"/>
                        <a:t>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72234"/>
                  </a:ext>
                </a:extLst>
              </a:tr>
              <a:tr h="365446"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rgbClr val="0070C0"/>
                          </a:solidFill>
                        </a:rPr>
                        <a:t>КОШТИ ДЕРЖАВНОГО БЮДЖЕТУ ВІД НСЗУ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56 696,4</a:t>
                      </a:r>
                      <a:endParaRPr lang="uk-UA" sz="1400" b="1" dirty="0"/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53 822,8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04970"/>
                  </a:ext>
                </a:extLst>
              </a:tr>
              <a:tr h="365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Хірургічні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операції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дорослим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дітям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стаціонарних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умовах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3 294,8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1 958,4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07338"/>
                  </a:ext>
                </a:extLst>
              </a:tr>
              <a:tr h="429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Стаціонарна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допомога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дорослим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дітям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без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хірургічних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операцій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11 622,2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3 286,7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69251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Амбулаторна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вторинна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спеціалізована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третинна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високоспеціалізована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медична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допомога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дорослим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дітям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включаючи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медичну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реабілітацію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стоматологічну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допомогу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6 661,8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4 304,1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10214"/>
                  </a:ext>
                </a:extLst>
              </a:tr>
              <a:tr h="429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Стаціонарна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паліативна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медична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допомога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дорослим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дітям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4 489,2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5 026,8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14189"/>
                  </a:ext>
                </a:extLst>
              </a:tr>
              <a:tr h="446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Стаціонарна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допомога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пацієнтам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гострою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респіраторною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хворобою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COVID-19,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спричиненою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коронавірусом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SARS-CoV-2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28 748,0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39 231,0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30872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Забезпечення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збереження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кадрового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потенціалу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для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надання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медичної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допомоги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із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залученням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інтернів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93186"/>
                  </a:ext>
                </a:extLst>
              </a:tr>
              <a:tr h="365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Перехідне фінансове</a:t>
                      </a:r>
                      <a:r>
                        <a:rPr lang="uk-UA" sz="14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забезпечення комплексного надання медичних послуг в частині умов, які застосовуються з 01 вересня 2022 року.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1 879.5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023744"/>
                  </a:ext>
                </a:extLst>
              </a:tr>
              <a:tr h="365446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Кошти бюджету ВМОТГ/ кошти бюджету ВМТГ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31 219,4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6 616,0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55607"/>
                  </a:ext>
                </a:extLst>
              </a:tr>
              <a:tr h="365446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Кошти медичної субвенції з державного бюджету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21128"/>
                  </a:ext>
                </a:extLst>
              </a:tr>
              <a:tr h="429900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Надходження від відсотків за залишками коштів на поточних рахунках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609,9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3843"/>
                  </a:ext>
                </a:extLst>
              </a:tr>
              <a:tr h="365446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Інші власні надходження: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2 044,0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1 608,4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85264"/>
                  </a:ext>
                </a:extLst>
              </a:tr>
              <a:tr h="365446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Благодійні внески в натуральній формі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5 000,1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763,8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58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0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C4D71-D148-42CA-B007-50D0C553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6" y="271017"/>
            <a:ext cx="11704320" cy="52879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/>
              <a:t>Аналіз використання коштів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DDD9F0-0ADA-4730-9B54-8D9FE13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6ACED53-DE08-47B6-B276-ED00D0AE9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38174"/>
              </p:ext>
            </p:extLst>
          </p:nvPr>
        </p:nvGraphicFramePr>
        <p:xfrm>
          <a:off x="295422" y="1309582"/>
          <a:ext cx="11782124" cy="440658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28755">
                  <a:extLst>
                    <a:ext uri="{9D8B030D-6E8A-4147-A177-3AD203B41FA5}">
                      <a16:colId xmlns:a16="http://schemas.microsoft.com/office/drawing/2014/main" val="3979423533"/>
                    </a:ext>
                  </a:extLst>
                </a:gridCol>
                <a:gridCol w="1816803">
                  <a:extLst>
                    <a:ext uri="{9D8B030D-6E8A-4147-A177-3AD203B41FA5}">
                      <a16:colId xmlns:a16="http://schemas.microsoft.com/office/drawing/2014/main" val="1598185321"/>
                    </a:ext>
                  </a:extLst>
                </a:gridCol>
                <a:gridCol w="1736566">
                  <a:extLst>
                    <a:ext uri="{9D8B030D-6E8A-4147-A177-3AD203B41FA5}">
                      <a16:colId xmlns:a16="http://schemas.microsoft.com/office/drawing/2014/main" val="4100776644"/>
                    </a:ext>
                  </a:extLst>
                </a:gridCol>
              </a:tblGrid>
              <a:tr h="641401"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Найменування </a:t>
                      </a:r>
                      <a:r>
                        <a:rPr lang="ru-RU" dirty="0" err="1"/>
                        <a:t>показника</a:t>
                      </a:r>
                      <a:endParaRPr lang="ru-RU" dirty="0"/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 2021 року 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Станом на 01.09.22 </a:t>
                      </a:r>
                      <a:r>
                        <a:rPr lang="ru-RU" dirty="0" err="1"/>
                        <a:t>рік</a:t>
                      </a:r>
                      <a:r>
                        <a:rPr lang="ru-RU" dirty="0"/>
                        <a:t>.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2761691739"/>
                  </a:ext>
                </a:extLst>
              </a:tr>
              <a:tr h="641401"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i="1" noProof="0">
                          <a:solidFill>
                            <a:srgbClr val="0070C0"/>
                          </a:solidFill>
                          <a:effectLst/>
                        </a:rPr>
                        <a:t>Кошти державного бюджету від Національної служби здоров'я України надійшло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/>
                        <a:t>56 696,4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/>
                        <a:t>53 822,8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2216256042"/>
                  </a:ext>
                </a:extLst>
              </a:tr>
              <a:tr h="324390">
                <a:tc>
                  <a:txBody>
                    <a:bodyPr/>
                    <a:lstStyle/>
                    <a:p>
                      <a:pPr algn="l" fontAlgn="ctr"/>
                      <a:r>
                        <a:rPr lang="uk-UA" b="1" noProof="0"/>
                        <a:t>Витрати на оплату праці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33 112,2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26 395,9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502795955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algn="l" fontAlgn="ctr"/>
                      <a:r>
                        <a:rPr lang="uk-UA" b="1" noProof="0"/>
                        <a:t>Відрахування на соціальні заходи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7 046,5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5 391,4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2173838073"/>
                  </a:ext>
                </a:extLst>
              </a:tr>
              <a:tr h="324390">
                <a:tc>
                  <a:txBody>
                    <a:bodyPr/>
                    <a:lstStyle/>
                    <a:p>
                      <a:pPr algn="l" fontAlgn="t"/>
                      <a:r>
                        <a:rPr lang="uk-UA" b="1" noProof="0"/>
                        <a:t>Медикаменти та перев'язувальні матеріали, продукти харчування</a:t>
                      </a:r>
                    </a:p>
                  </a:txBody>
                  <a:tcPr marL="6385" marR="6385" marT="63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615 185,5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2 400,3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1342924605"/>
                  </a:ext>
                </a:extLst>
              </a:tr>
              <a:tr h="324390">
                <a:tc>
                  <a:txBody>
                    <a:bodyPr/>
                    <a:lstStyle/>
                    <a:p>
                      <a:pPr algn="l" fontAlgn="t"/>
                      <a:r>
                        <a:rPr lang="uk-UA" b="1" noProof="0"/>
                        <a:t>Товари та послуги по забезпеченню господарської діяльності закладу</a:t>
                      </a:r>
                    </a:p>
                  </a:txBody>
                  <a:tcPr marL="6385" marR="6385" marT="63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2 090,4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-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3520155893"/>
                  </a:ext>
                </a:extLst>
              </a:tr>
              <a:tr h="385473">
                <a:tc>
                  <a:txBody>
                    <a:bodyPr/>
                    <a:lstStyle/>
                    <a:p>
                      <a:pPr algn="l" fontAlgn="ctr"/>
                      <a:r>
                        <a:rPr lang="uk-UA" b="1" i="1" noProof="0" dirty="0"/>
                        <a:t>Придбання основних засобів</a:t>
                      </a:r>
                      <a:endParaRPr lang="uk-UA" b="1" noProof="0" dirty="0"/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871,2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-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3067755680"/>
                  </a:ext>
                </a:extLst>
              </a:tr>
              <a:tr h="391098">
                <a:tc>
                  <a:txBody>
                    <a:bodyPr/>
                    <a:lstStyle/>
                    <a:p>
                      <a:pPr algn="l" fontAlgn="t"/>
                      <a:r>
                        <a:rPr lang="uk-UA" b="1" noProof="0"/>
                        <a:t>Капітальний ремонт</a:t>
                      </a:r>
                      <a:endParaRPr lang="uk-UA" noProof="0"/>
                    </a:p>
                  </a:txBody>
                  <a:tcPr marL="6385" marR="6385" marT="63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-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298,0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1912413900"/>
                  </a:ext>
                </a:extLst>
              </a:tr>
              <a:tr h="391098">
                <a:tc>
                  <a:txBody>
                    <a:bodyPr/>
                    <a:lstStyle/>
                    <a:p>
                      <a:pPr algn="l" fontAlgn="t"/>
                      <a:endParaRPr lang="uk-UA" noProof="0"/>
                    </a:p>
                  </a:txBody>
                  <a:tcPr marL="6385" marR="6385" marT="638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dirty="0"/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dirty="0"/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1394046668"/>
                  </a:ext>
                </a:extLst>
              </a:tr>
              <a:tr h="324390">
                <a:tc>
                  <a:txBody>
                    <a:bodyPr/>
                    <a:lstStyle/>
                    <a:p>
                      <a:pPr algn="l" fontAlgn="ctr"/>
                      <a:r>
                        <a:rPr lang="uk-UA" b="1" u="sng" noProof="0"/>
                        <a:t>Використано усього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/>
                        <a:t>58 305,8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/>
                        <a:t>35 991,4</a:t>
                      </a: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166978256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l" fontAlgn="ctr"/>
                      <a:r>
                        <a:rPr lang="uk-UA" b="1" u="sng" noProof="0" dirty="0"/>
                        <a:t>Залишок на рахунку 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/>
                        <a:t>7 889,5</a:t>
                      </a: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/>
                        <a:t>12 879,0</a:t>
                      </a:r>
                      <a:endParaRPr lang="ru-RU" b="1" dirty="0"/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406750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1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C4D71-D148-42CA-B007-50D0C553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6" y="271017"/>
            <a:ext cx="11704320" cy="528797"/>
          </a:xfrm>
        </p:spPr>
        <p:txBody>
          <a:bodyPr>
            <a:noAutofit/>
          </a:bodyPr>
          <a:lstStyle/>
          <a:p>
            <a:pPr indent="449567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надходження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Пакетам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медичних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гарантій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Комунального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Вінницька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міська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клінічна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лікарня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№3» 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8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місяців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2022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1600" dirty="0">
              <a:effectLst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DDD9F0-0ADA-4730-9B54-8D9FE13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8</a:t>
            </a:fld>
            <a:endParaRPr lang="uk-UA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F05DFF70-7188-8D22-DE98-24747134A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88840"/>
              </p:ext>
            </p:extLst>
          </p:nvPr>
        </p:nvGraphicFramePr>
        <p:xfrm>
          <a:off x="1393965" y="1167689"/>
          <a:ext cx="10395264" cy="569031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7470">
                  <a:extLst>
                    <a:ext uri="{9D8B030D-6E8A-4147-A177-3AD203B41FA5}">
                      <a16:colId xmlns:a16="http://schemas.microsoft.com/office/drawing/2014/main" val="2305647133"/>
                    </a:ext>
                  </a:extLst>
                </a:gridCol>
                <a:gridCol w="1624888">
                  <a:extLst>
                    <a:ext uri="{9D8B030D-6E8A-4147-A177-3AD203B41FA5}">
                      <a16:colId xmlns:a16="http://schemas.microsoft.com/office/drawing/2014/main" val="4111515570"/>
                    </a:ext>
                  </a:extLst>
                </a:gridCol>
                <a:gridCol w="992621">
                  <a:extLst>
                    <a:ext uri="{9D8B030D-6E8A-4147-A177-3AD203B41FA5}">
                      <a16:colId xmlns:a16="http://schemas.microsoft.com/office/drawing/2014/main" val="398134190"/>
                    </a:ext>
                  </a:extLst>
                </a:gridCol>
                <a:gridCol w="902844">
                  <a:extLst>
                    <a:ext uri="{9D8B030D-6E8A-4147-A177-3AD203B41FA5}">
                      <a16:colId xmlns:a16="http://schemas.microsoft.com/office/drawing/2014/main" val="2375413680"/>
                    </a:ext>
                  </a:extLst>
                </a:gridCol>
                <a:gridCol w="902221">
                  <a:extLst>
                    <a:ext uri="{9D8B030D-6E8A-4147-A177-3AD203B41FA5}">
                      <a16:colId xmlns:a16="http://schemas.microsoft.com/office/drawing/2014/main" val="2060967347"/>
                    </a:ext>
                  </a:extLst>
                </a:gridCol>
                <a:gridCol w="902857">
                  <a:extLst>
                    <a:ext uri="{9D8B030D-6E8A-4147-A177-3AD203B41FA5}">
                      <a16:colId xmlns:a16="http://schemas.microsoft.com/office/drawing/2014/main" val="3461127861"/>
                    </a:ext>
                  </a:extLst>
                </a:gridCol>
                <a:gridCol w="902207">
                  <a:extLst>
                    <a:ext uri="{9D8B030D-6E8A-4147-A177-3AD203B41FA5}">
                      <a16:colId xmlns:a16="http://schemas.microsoft.com/office/drawing/2014/main" val="1007020001"/>
                    </a:ext>
                  </a:extLst>
                </a:gridCol>
                <a:gridCol w="902857">
                  <a:extLst>
                    <a:ext uri="{9D8B030D-6E8A-4147-A177-3AD203B41FA5}">
                      <a16:colId xmlns:a16="http://schemas.microsoft.com/office/drawing/2014/main" val="2713651689"/>
                    </a:ext>
                  </a:extLst>
                </a:gridCol>
                <a:gridCol w="902221">
                  <a:extLst>
                    <a:ext uri="{9D8B030D-6E8A-4147-A177-3AD203B41FA5}">
                      <a16:colId xmlns:a16="http://schemas.microsoft.com/office/drawing/2014/main" val="3550472487"/>
                    </a:ext>
                  </a:extLst>
                </a:gridCol>
                <a:gridCol w="902857">
                  <a:extLst>
                    <a:ext uri="{9D8B030D-6E8A-4147-A177-3AD203B41FA5}">
                      <a16:colId xmlns:a16="http://schemas.microsoft.com/office/drawing/2014/main" val="3707886226"/>
                    </a:ext>
                  </a:extLst>
                </a:gridCol>
                <a:gridCol w="902221">
                  <a:extLst>
                    <a:ext uri="{9D8B030D-6E8A-4147-A177-3AD203B41FA5}">
                      <a16:colId xmlns:a16="http://schemas.microsoft.com/office/drawing/2014/main" val="2258096289"/>
                    </a:ext>
                  </a:extLst>
                </a:gridCol>
              </a:tblGrid>
              <a:tr h="384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№ Пакету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Назва Пакету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</a:rPr>
                        <a:t>Надійшло всього</a:t>
                      </a:r>
                      <a:endParaRPr lang="uk-UA" sz="100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січень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лютий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березень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квітень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травень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червень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липень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серпень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extLst>
                  <a:ext uri="{0D108BD9-81ED-4DB2-BD59-A6C34878D82A}">
                    <a16:rowId xmlns:a16="http://schemas.microsoft.com/office/drawing/2014/main" val="1893537066"/>
                  </a:ext>
                </a:extLst>
              </a:tr>
              <a:tr h="58912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Хірургічні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операції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у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стаціонарних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умовах</a:t>
                      </a:r>
                      <a:endParaRPr lang="ru-RU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1 958 371,78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201 424,90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201 424,90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333 910,27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251 781,13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251 781,13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251 781,13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176 246,79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290 021,53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extLst>
                  <a:ext uri="{0D108BD9-81ED-4DB2-BD59-A6C34878D82A}">
                    <a16:rowId xmlns:a16="http://schemas.microsoft.com/office/drawing/2014/main" val="2667745066"/>
                  </a:ext>
                </a:extLst>
              </a:tr>
              <a:tr h="58912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uk-UA" sz="100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Стаціонарна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допомога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без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проведення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хірургічних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</a:rPr>
                        <a:t>операцій</a:t>
                      </a:r>
                      <a:endParaRPr lang="ru-RU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3 286 706,88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329 813,64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329 813,64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496 467,86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412 267,05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412 267,05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412 267,05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288 586,94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605 223,65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extLst>
                  <a:ext uri="{0D108BD9-81ED-4DB2-BD59-A6C34878D82A}">
                    <a16:rowId xmlns:a16="http://schemas.microsoft.com/office/drawing/2014/main" val="230217817"/>
                  </a:ext>
                </a:extLst>
              </a:tr>
              <a:tr h="117028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Стаціонарна медична допомога пацієнтам з гострою респіраторною хворобою </a:t>
                      </a: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</a:rPr>
                        <a:t>COVID – 19, </a:t>
                      </a: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спричиненою короновірусом </a:t>
                      </a: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</a:rPr>
                        <a:t>SARS-CoV-2</a:t>
                      </a:r>
                      <a:endParaRPr lang="en-US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39 230 986,17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4 272 409,42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4 272 409,42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7 187 915,49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5 340 511,78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5 340 511,78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5 340 511,78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3 738 358,25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3 738 358,25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extLst>
                  <a:ext uri="{0D108BD9-81ED-4DB2-BD59-A6C34878D82A}">
                    <a16:rowId xmlns:a16="http://schemas.microsoft.com/office/drawing/2014/main" val="2402142719"/>
                  </a:ext>
                </a:extLst>
              </a:tr>
              <a:tr h="102198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</a:rPr>
                        <a:t>Профілактика, діагностика, спостереження, лікування та реабілітація пацієнтів в амбулаторних умовах</a:t>
                      </a:r>
                      <a:endParaRPr lang="ru-RU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4 304 095,20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538 011,90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extLst>
                  <a:ext uri="{0D108BD9-81ED-4DB2-BD59-A6C34878D82A}">
                    <a16:rowId xmlns:a16="http://schemas.microsoft.com/office/drawing/2014/main" val="3089473438"/>
                  </a:ext>
                </a:extLst>
              </a:tr>
              <a:tr h="58912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uk-UA" sz="1000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</a:rPr>
                        <a:t>Стаціонарна паліативна медична допомога дорослим та дітям</a:t>
                      </a:r>
                      <a:endParaRPr lang="ru-RU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5 026 824,00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628 353,00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628 353,00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628 353,00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628 353,00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628 353,00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628 353,00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  628 353,00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628 353,00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extLst>
                  <a:ext uri="{0D108BD9-81ED-4DB2-BD59-A6C34878D82A}">
                    <a16:rowId xmlns:a16="http://schemas.microsoft.com/office/drawing/2014/main" val="3205182849"/>
                  </a:ext>
                </a:extLst>
              </a:tr>
              <a:tr h="36571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uk-UA" sz="100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Інтерни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15 860,00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15 860,00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extLst>
                  <a:ext uri="{0D108BD9-81ED-4DB2-BD59-A6C34878D82A}">
                    <a16:rowId xmlns:a16="http://schemas.microsoft.com/office/drawing/2014/main" val="3233731108"/>
                  </a:ext>
                </a:extLst>
              </a:tr>
              <a:tr h="51099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ВСЬОГО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53 822 844,03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5 970 012,86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5 970 012,86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9 184 659,36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7 170 924,86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rgbClr val="000000"/>
                          </a:solidFill>
                          <a:effectLst/>
                        </a:rPr>
                        <a:t>7 170 924,86</a:t>
                      </a:r>
                      <a:endParaRPr lang="uk-UA" sz="1050" b="1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7 170 924,86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5 369 556,88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effectLst/>
                        </a:rPr>
                        <a:t>5 815 828,33</a:t>
                      </a:r>
                      <a:endParaRPr lang="uk-UA" sz="1050" b="1" dirty="0">
                        <a:effectLst/>
                      </a:endParaRPr>
                    </a:p>
                  </a:txBody>
                  <a:tcPr marL="46880" marR="46880" marT="0" marB="0" anchor="ctr"/>
                </a:tc>
                <a:extLst>
                  <a:ext uri="{0D108BD9-81ED-4DB2-BD59-A6C34878D82A}">
                    <a16:rowId xmlns:a16="http://schemas.microsoft.com/office/drawing/2014/main" val="346799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52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C4D71-D148-42CA-B007-50D0C553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6" y="271017"/>
            <a:ext cx="11704320" cy="528797"/>
          </a:xfrm>
        </p:spPr>
        <p:txBody>
          <a:bodyPr>
            <a:noAutofit/>
          </a:bodyPr>
          <a:lstStyle/>
          <a:p>
            <a:pPr indent="449567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Фактичні витрати </a:t>
            </a:r>
            <a:r>
              <a:rPr lang="uk-UA" sz="1050" dirty="0">
                <a:effectLst/>
              </a:rPr>
              <a:t/>
            </a:r>
            <a:br>
              <a:rPr lang="uk-UA" sz="105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Комунального некомерційного підприємства «Вінницька міська клінічна лікарня №3» </a:t>
            </a:r>
            <a:r>
              <a:rPr lang="uk-UA" sz="1050" dirty="0">
                <a:effectLst/>
              </a:rPr>
              <a:t/>
            </a:r>
            <a:br>
              <a:rPr lang="uk-UA" sz="1050" dirty="0">
                <a:effectLst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8 місяців 2022 рік складає:</a:t>
            </a:r>
            <a:endParaRPr lang="ru-RU" sz="1600" dirty="0">
              <a:effectLst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DDD9F0-0ADA-4730-9B54-8D9FE13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434-9C0C-4002-99A9-6296A8953BB2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B0C0A652-3A53-01DB-F20A-F274962D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0100"/>
              </p:ext>
            </p:extLst>
          </p:nvPr>
        </p:nvGraphicFramePr>
        <p:xfrm>
          <a:off x="531813" y="1316578"/>
          <a:ext cx="11420701" cy="53781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66743">
                  <a:extLst>
                    <a:ext uri="{9D8B030D-6E8A-4147-A177-3AD203B41FA5}">
                      <a16:colId xmlns:a16="http://schemas.microsoft.com/office/drawing/2014/main" val="2501694651"/>
                    </a:ext>
                  </a:extLst>
                </a:gridCol>
                <a:gridCol w="1622945">
                  <a:extLst>
                    <a:ext uri="{9D8B030D-6E8A-4147-A177-3AD203B41FA5}">
                      <a16:colId xmlns:a16="http://schemas.microsoft.com/office/drawing/2014/main" val="4106610135"/>
                    </a:ext>
                  </a:extLst>
                </a:gridCol>
                <a:gridCol w="1116311">
                  <a:extLst>
                    <a:ext uri="{9D8B030D-6E8A-4147-A177-3AD203B41FA5}">
                      <a16:colId xmlns:a16="http://schemas.microsoft.com/office/drawing/2014/main" val="218152730"/>
                    </a:ext>
                  </a:extLst>
                </a:gridCol>
                <a:gridCol w="1013983">
                  <a:extLst>
                    <a:ext uri="{9D8B030D-6E8A-4147-A177-3AD203B41FA5}">
                      <a16:colId xmlns:a16="http://schemas.microsoft.com/office/drawing/2014/main" val="2726499544"/>
                    </a:ext>
                  </a:extLst>
                </a:gridCol>
                <a:gridCol w="1014684">
                  <a:extLst>
                    <a:ext uri="{9D8B030D-6E8A-4147-A177-3AD203B41FA5}">
                      <a16:colId xmlns:a16="http://schemas.microsoft.com/office/drawing/2014/main" val="2772093029"/>
                    </a:ext>
                  </a:extLst>
                </a:gridCol>
                <a:gridCol w="1013969">
                  <a:extLst>
                    <a:ext uri="{9D8B030D-6E8A-4147-A177-3AD203B41FA5}">
                      <a16:colId xmlns:a16="http://schemas.microsoft.com/office/drawing/2014/main" val="3140856936"/>
                    </a:ext>
                  </a:extLst>
                </a:gridCol>
                <a:gridCol w="1014700">
                  <a:extLst>
                    <a:ext uri="{9D8B030D-6E8A-4147-A177-3AD203B41FA5}">
                      <a16:colId xmlns:a16="http://schemas.microsoft.com/office/drawing/2014/main" val="3816184205"/>
                    </a:ext>
                  </a:extLst>
                </a:gridCol>
                <a:gridCol w="1013983">
                  <a:extLst>
                    <a:ext uri="{9D8B030D-6E8A-4147-A177-3AD203B41FA5}">
                      <a16:colId xmlns:a16="http://schemas.microsoft.com/office/drawing/2014/main" val="945920414"/>
                    </a:ext>
                  </a:extLst>
                </a:gridCol>
                <a:gridCol w="1014700">
                  <a:extLst>
                    <a:ext uri="{9D8B030D-6E8A-4147-A177-3AD203B41FA5}">
                      <a16:colId xmlns:a16="http://schemas.microsoft.com/office/drawing/2014/main" val="3888750866"/>
                    </a:ext>
                  </a:extLst>
                </a:gridCol>
                <a:gridCol w="1013983">
                  <a:extLst>
                    <a:ext uri="{9D8B030D-6E8A-4147-A177-3AD203B41FA5}">
                      <a16:colId xmlns:a16="http://schemas.microsoft.com/office/drawing/2014/main" val="3923634250"/>
                    </a:ext>
                  </a:extLst>
                </a:gridCol>
                <a:gridCol w="1014700">
                  <a:extLst>
                    <a:ext uri="{9D8B030D-6E8A-4147-A177-3AD203B41FA5}">
                      <a16:colId xmlns:a16="http://schemas.microsoft.com/office/drawing/2014/main" val="1295041499"/>
                    </a:ext>
                  </a:extLst>
                </a:gridCol>
              </a:tblGrid>
              <a:tr h="3931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КЕКВ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Статті витрат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Всього витрат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січень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лютий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березень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квітень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травень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червень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липень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серпень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3566226579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2111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Оплата праці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26 395 907,83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3 482 177,88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3 736 568,47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3 422 447,68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2 669 611,10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2 843 102,26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3 983 580,57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3 043 742,52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3 214 677,35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2156712524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2120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Нарахування на оплату праці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5 391 411,43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713 749,90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769 634,58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691 592,25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548 152,43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585 812,28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809 085,64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617 778,20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655 606,15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3688099708"/>
                  </a:ext>
                </a:extLst>
              </a:tr>
              <a:tr h="78620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2210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Предмети, матеріали, обладнання та інвентар</a:t>
                      </a:r>
                      <a:endParaRPr lang="ru-RU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408 382,86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5 160,00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121 671,18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50 789,27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81 201,20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26 320,30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18 878,37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14 265,10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90 097,44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2595112855"/>
                  </a:ext>
                </a:extLst>
              </a:tr>
              <a:tr h="58965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2220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Медикаменти та перев’язувальні матеріали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2 400 271,89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329 062,80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707 239,85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534 560,78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190 339,08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179 196,98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162 337,00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14 778,00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282 757,40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2710625883"/>
                  </a:ext>
                </a:extLst>
              </a:tr>
              <a:tr h="68792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2230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Продукти харчування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422 392,42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11 266,90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79 014,80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34 688,90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55 966,91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53 827,10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65 047,59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64 717,94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57 862,28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3996851642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2240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Оплата послуг (крім комунальних)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593 656,07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51 697,02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57 455,37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132 145,56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51 115,76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59 616,78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90 741,13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110 303,22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40 581,23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587999794"/>
                  </a:ext>
                </a:extLst>
              </a:tr>
              <a:tr h="68792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2710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Виплата пенсій і допомоги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81 534,36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10 764,69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10 764,69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10 764,69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3 577,15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11 283,59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11 550,49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11 414,53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11 414,53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4163043296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3210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Капітальні видатки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298 000,00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298 000,00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2275659648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РАЗОМ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35 991 556,86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4 603 879,19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5 482 348,94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4 876 989,13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3 599 963,63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3 759 159,29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</a:rPr>
                        <a:t>5 439 220,79</a:t>
                      </a:r>
                      <a:endParaRPr lang="uk-UA" sz="120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3 876 999,51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</a:rPr>
                        <a:t>4 352 996,38</a:t>
                      </a:r>
                      <a:endParaRPr lang="uk-UA" sz="1200" dirty="0">
                        <a:effectLst/>
                      </a:endParaRPr>
                    </a:p>
                  </a:txBody>
                  <a:tcPr marL="53407" marR="53407" marT="0" marB="0" anchor="ctr"/>
                </a:tc>
                <a:extLst>
                  <a:ext uri="{0D108BD9-81ED-4DB2-BD59-A6C34878D82A}">
                    <a16:rowId xmlns:a16="http://schemas.microsoft.com/office/drawing/2014/main" val="2013867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48382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647</TotalTime>
  <Words>2365</Words>
  <Application>Microsoft Office PowerPoint</Application>
  <PresentationFormat>Широкоэкранный</PresentationFormat>
  <Paragraphs>677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Віхоть</vt:lpstr>
      <vt:lpstr>ПРОГРАМА РОЗВИТКУ КНП «ВІННИЦЬКА МІСЬКА  КЛІНІЧНА ЛІКАРНЯ №3»  2022 рік.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Загальний аналіз грошових коштів в розрізі джерел надходжень</vt:lpstr>
      <vt:lpstr>Аналіз використання коштів</vt:lpstr>
      <vt:lpstr>Фактичне надходження по Пакетам медичних гарантій Комунального некомерційного підприємства «Вінницька міська клінічна лікарня №3»  за 8 місяців 2022 рік складає:</vt:lpstr>
      <vt:lpstr>Фактичні витрати  Комунального некомерційного підприємства «Вінницька міська клінічна лікарня №3»  за 8 місяців 2022 рік складає:</vt:lpstr>
      <vt:lpstr>Прогноз надходження по Пакетам медичних гарантій Комунального некомерційного підприємства «Вінницька міська клінічна лікарня №3»  за 4 місяці 2022 рік складає:</vt:lpstr>
      <vt:lpstr>Прогнозовані фактичні витрати  Комунального некомерційного підприємства «Вінницька міська клінічна лікарня №3»  за 4 місяці 2022 рік складає:</vt:lpstr>
      <vt:lpstr>Фактичне надходження позабюджетних коштів  Комунального некомерційного підприємства «Вінницька міська клінічна лікарня №3»  за 8 місяців 2022 рік складає: </vt:lpstr>
      <vt:lpstr>Фактичні витрати Комунального некомерційного підприємства «Вінницька міська клінічна лікарня №3»  за 8 місяців 2022 рік складає: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CMtaD</dc:creator>
  <cp:lastModifiedBy>Пользователь</cp:lastModifiedBy>
  <cp:revision>5</cp:revision>
  <cp:lastPrinted>2021-09-24T05:15:00Z</cp:lastPrinted>
  <dcterms:created xsi:type="dcterms:W3CDTF">2020-08-11T11:05:43Z</dcterms:created>
  <dcterms:modified xsi:type="dcterms:W3CDTF">2022-09-14T08:23:37Z</dcterms:modified>
</cp:coreProperties>
</file>